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1" r:id="rId4"/>
  </p:sldMasterIdLst>
  <p:notesMasterIdLst>
    <p:notesMasterId r:id="rId26"/>
  </p:notesMasterIdLst>
  <p:sldIdLst>
    <p:sldId id="348" r:id="rId5"/>
    <p:sldId id="389" r:id="rId6"/>
    <p:sldId id="356" r:id="rId7"/>
    <p:sldId id="357" r:id="rId8"/>
    <p:sldId id="301" r:id="rId9"/>
    <p:sldId id="355" r:id="rId10"/>
    <p:sldId id="346" r:id="rId11"/>
    <p:sldId id="273" r:id="rId12"/>
    <p:sldId id="291" r:id="rId13"/>
    <p:sldId id="266" r:id="rId14"/>
    <p:sldId id="298" r:id="rId15"/>
    <p:sldId id="381" r:id="rId16"/>
    <p:sldId id="382" r:id="rId17"/>
    <p:sldId id="302" r:id="rId18"/>
    <p:sldId id="360" r:id="rId19"/>
    <p:sldId id="418" r:id="rId20"/>
    <p:sldId id="419" r:id="rId21"/>
    <p:sldId id="390" r:id="rId22"/>
    <p:sldId id="279" r:id="rId23"/>
    <p:sldId id="262" r:id="rId24"/>
    <p:sldId id="358"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EBF4C03F-F90D-F8C1-A523-0D3EB9A1183C}" name="Joanna Scouler" initials="JS" userId="7ae02354d5b97575" providerId="Windows Live"/>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Judith Head" initials="JH" lastIdx="9" clrIdx="0">
    <p:extLst>
      <p:ext uri="{19B8F6BF-5375-455C-9EA6-DF929625EA0E}">
        <p15:presenceInfo xmlns:p15="http://schemas.microsoft.com/office/powerpoint/2012/main" userId="8a78c7d98ac60dac" providerId="Windows Live"/>
      </p:ext>
    </p:extLst>
  </p:cmAuthor>
  <p:cmAuthor id="2" name="Shauna O'Brien" initials="SO" lastIdx="27" clrIdx="1">
    <p:extLst>
      <p:ext uri="{19B8F6BF-5375-455C-9EA6-DF929625EA0E}">
        <p15:presenceInfo xmlns:p15="http://schemas.microsoft.com/office/powerpoint/2012/main" userId="b3897799837f5edf" providerId="Windows Live"/>
      </p:ext>
    </p:extLst>
  </p:cmAuthor>
  <p:cmAuthor id="3" name="Hannah Cooper" initials="HC" lastIdx="1" clrIdx="2">
    <p:extLst>
      <p:ext uri="{19B8F6BF-5375-455C-9EA6-DF929625EA0E}">
        <p15:presenceInfo xmlns:p15="http://schemas.microsoft.com/office/powerpoint/2012/main" userId="99db9a12ce8afeba" providerId="Windows Live"/>
      </p:ext>
    </p:extLst>
  </p:cmAuthor>
  <p:cmAuthor id="4" name="Joanna Scouler" initials="JS [2]" lastIdx="2" clrIdx="3">
    <p:extLst>
      <p:ext uri="{19B8F6BF-5375-455C-9EA6-DF929625EA0E}">
        <p15:presenceInfo xmlns:p15="http://schemas.microsoft.com/office/powerpoint/2012/main" userId="S::Joanna.Scouler@arkcurriculumplus.org.uk::da2978bb-3a89-42a2-b6f4-686f2140a0cc"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F2F2"/>
    <a:srgbClr val="00B050"/>
    <a:srgbClr val="008000"/>
    <a:srgbClr val="FFF4D5"/>
    <a:srgbClr val="525A6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EEB8704-90A3-0E47-A8E9-2696CB21E493}" v="20" dt="2024-04-12T10:01:03.28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96"/>
    <p:restoredTop sz="94814"/>
  </p:normalViewPr>
  <p:slideViewPr>
    <p:cSldViewPr snapToGrid="0">
      <p:cViewPr varScale="1">
        <p:scale>
          <a:sx n="96" d="100"/>
          <a:sy n="96" d="100"/>
        </p:scale>
        <p:origin x="640" y="168"/>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34" Type="http://schemas.microsoft.com/office/2018/10/relationships/authors" Targe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commentAuthors" Target="commentAuthors.xml"/><Relationship Id="rId30" Type="http://schemas.openxmlformats.org/officeDocument/2006/relationships/theme" Target="theme/theme1.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anna Scouler" userId="da2978bb-3a89-42a2-b6f4-686f2140a0cc" providerId="ADAL" clId="{4592A5EE-6D8B-FF41-A9E9-39D1A40D910F}"/>
    <pc:docChg chg="custSel modSld">
      <pc:chgData name="Joanna Scouler" userId="da2978bb-3a89-42a2-b6f4-686f2140a0cc" providerId="ADAL" clId="{4592A5EE-6D8B-FF41-A9E9-39D1A40D910F}" dt="2022-01-05T11:58:55.698" v="19" actId="1076"/>
      <pc:docMkLst>
        <pc:docMk/>
      </pc:docMkLst>
      <pc:sldChg chg="addSp delSp modSp mod">
        <pc:chgData name="Joanna Scouler" userId="da2978bb-3a89-42a2-b6f4-686f2140a0cc" providerId="ADAL" clId="{4592A5EE-6D8B-FF41-A9E9-39D1A40D910F}" dt="2022-01-05T11:58:30.640" v="8" actId="1076"/>
        <pc:sldMkLst>
          <pc:docMk/>
          <pc:sldMk cId="443262617" sldId="273"/>
        </pc:sldMkLst>
        <pc:picChg chg="add mod">
          <ac:chgData name="Joanna Scouler" userId="da2978bb-3a89-42a2-b6f4-686f2140a0cc" providerId="ADAL" clId="{4592A5EE-6D8B-FF41-A9E9-39D1A40D910F}" dt="2022-01-05T11:58:30.640" v="8" actId="1076"/>
          <ac:picMkLst>
            <pc:docMk/>
            <pc:sldMk cId="443262617" sldId="273"/>
            <ac:picMk id="5" creationId="{4BFBF04D-81CB-A44F-A786-673DC4932BCD}"/>
          </ac:picMkLst>
        </pc:picChg>
        <pc:picChg chg="del">
          <ac:chgData name="Joanna Scouler" userId="da2978bb-3a89-42a2-b6f4-686f2140a0cc" providerId="ADAL" clId="{4592A5EE-6D8B-FF41-A9E9-39D1A40D910F}" dt="2022-01-05T11:58:10.204" v="0" actId="478"/>
          <ac:picMkLst>
            <pc:docMk/>
            <pc:sldMk cId="443262617" sldId="273"/>
            <ac:picMk id="6" creationId="{E85413E5-69E2-5F4F-A137-49DA0708C15D}"/>
          </ac:picMkLst>
        </pc:picChg>
      </pc:sldChg>
      <pc:sldChg chg="addSp delSp modSp mod">
        <pc:chgData name="Joanna Scouler" userId="da2978bb-3a89-42a2-b6f4-686f2140a0cc" providerId="ADAL" clId="{4592A5EE-6D8B-FF41-A9E9-39D1A40D910F}" dt="2022-01-05T11:58:55.698" v="19" actId="1076"/>
        <pc:sldMkLst>
          <pc:docMk/>
          <pc:sldMk cId="408376181" sldId="279"/>
        </pc:sldMkLst>
        <pc:picChg chg="add mod">
          <ac:chgData name="Joanna Scouler" userId="da2978bb-3a89-42a2-b6f4-686f2140a0cc" providerId="ADAL" clId="{4592A5EE-6D8B-FF41-A9E9-39D1A40D910F}" dt="2022-01-05T11:58:55.698" v="19" actId="1076"/>
          <ac:picMkLst>
            <pc:docMk/>
            <pc:sldMk cId="408376181" sldId="279"/>
            <ac:picMk id="5" creationId="{CA6BCCEB-EEAE-B246-BE08-F8F020FA7100}"/>
          </ac:picMkLst>
        </pc:picChg>
        <pc:picChg chg="del">
          <ac:chgData name="Joanna Scouler" userId="da2978bb-3a89-42a2-b6f4-686f2140a0cc" providerId="ADAL" clId="{4592A5EE-6D8B-FF41-A9E9-39D1A40D910F}" dt="2022-01-05T11:58:53.858" v="17" actId="478"/>
          <ac:picMkLst>
            <pc:docMk/>
            <pc:sldMk cId="408376181" sldId="279"/>
            <ac:picMk id="6" creationId="{0A0DB3D2-EAEB-5B41-9894-4A2F4D5235AC}"/>
          </ac:picMkLst>
        </pc:picChg>
      </pc:sldChg>
      <pc:sldChg chg="addSp delSp modSp mod">
        <pc:chgData name="Joanna Scouler" userId="da2978bb-3a89-42a2-b6f4-686f2140a0cc" providerId="ADAL" clId="{4592A5EE-6D8B-FF41-A9E9-39D1A40D910F}" dt="2022-01-05T11:58:26.064" v="6" actId="1076"/>
        <pc:sldMkLst>
          <pc:docMk/>
          <pc:sldMk cId="2270031621" sldId="291"/>
        </pc:sldMkLst>
        <pc:picChg chg="add mod">
          <ac:chgData name="Joanna Scouler" userId="da2978bb-3a89-42a2-b6f4-686f2140a0cc" providerId="ADAL" clId="{4592A5EE-6D8B-FF41-A9E9-39D1A40D910F}" dt="2022-01-05T11:58:26.064" v="6" actId="1076"/>
          <ac:picMkLst>
            <pc:docMk/>
            <pc:sldMk cId="2270031621" sldId="291"/>
            <ac:picMk id="4" creationId="{27934DED-7F05-9448-880E-4C4565C0BF91}"/>
          </ac:picMkLst>
        </pc:picChg>
        <pc:picChg chg="del">
          <ac:chgData name="Joanna Scouler" userId="da2978bb-3a89-42a2-b6f4-686f2140a0cc" providerId="ADAL" clId="{4592A5EE-6D8B-FF41-A9E9-39D1A40D910F}" dt="2022-01-05T11:58:11.592" v="1" actId="478"/>
          <ac:picMkLst>
            <pc:docMk/>
            <pc:sldMk cId="2270031621" sldId="291"/>
            <ac:picMk id="6" creationId="{E85413E5-69E2-5F4F-A137-49DA0708C15D}"/>
          </ac:picMkLst>
        </pc:picChg>
      </pc:sldChg>
      <pc:sldChg chg="addSp delSp modSp mod">
        <pc:chgData name="Joanna Scouler" userId="da2978bb-3a89-42a2-b6f4-686f2140a0cc" providerId="ADAL" clId="{4592A5EE-6D8B-FF41-A9E9-39D1A40D910F}" dt="2022-01-05T11:58:50.964" v="16" actId="1037"/>
        <pc:sldMkLst>
          <pc:docMk/>
          <pc:sldMk cId="2829087147" sldId="302"/>
        </pc:sldMkLst>
        <pc:spChg chg="mod">
          <ac:chgData name="Joanna Scouler" userId="da2978bb-3a89-42a2-b6f4-686f2140a0cc" providerId="ADAL" clId="{4592A5EE-6D8B-FF41-A9E9-39D1A40D910F}" dt="2022-01-05T11:58:46.994" v="13" actId="14100"/>
          <ac:spMkLst>
            <pc:docMk/>
            <pc:sldMk cId="2829087147" sldId="302"/>
            <ac:spMk id="6" creationId="{8F5DE34B-E8CB-44D5-A680-CA11EA1F2F6B}"/>
          </ac:spMkLst>
        </pc:spChg>
        <pc:spChg chg="mod">
          <ac:chgData name="Joanna Scouler" userId="da2978bb-3a89-42a2-b6f4-686f2140a0cc" providerId="ADAL" clId="{4592A5EE-6D8B-FF41-A9E9-39D1A40D910F}" dt="2022-01-05T11:58:50.964" v="16" actId="1037"/>
          <ac:spMkLst>
            <pc:docMk/>
            <pc:sldMk cId="2829087147" sldId="302"/>
            <ac:spMk id="7" creationId="{6741E999-8AFB-47AE-B0EC-BBF42ECD8158}"/>
          </ac:spMkLst>
        </pc:spChg>
        <pc:picChg chg="del">
          <ac:chgData name="Joanna Scouler" userId="da2978bb-3a89-42a2-b6f4-686f2140a0cc" providerId="ADAL" clId="{4592A5EE-6D8B-FF41-A9E9-39D1A40D910F}" dt="2022-01-05T11:58:34.554" v="9" actId="478"/>
          <ac:picMkLst>
            <pc:docMk/>
            <pc:sldMk cId="2829087147" sldId="302"/>
            <ac:picMk id="5" creationId="{DD09DBC5-1186-4EC6-B48A-32C9CAE766BA}"/>
          </ac:picMkLst>
        </pc:picChg>
        <pc:picChg chg="add mod">
          <ac:chgData name="Joanna Scouler" userId="da2978bb-3a89-42a2-b6f4-686f2140a0cc" providerId="ADAL" clId="{4592A5EE-6D8B-FF41-A9E9-39D1A40D910F}" dt="2022-01-05T11:58:41.037" v="12" actId="1076"/>
          <ac:picMkLst>
            <pc:docMk/>
            <pc:sldMk cId="2829087147" sldId="302"/>
            <ac:picMk id="11" creationId="{775B9C4B-3C28-9E4E-87DD-D510F754FF3D}"/>
          </ac:picMkLst>
        </pc:picChg>
      </pc:sldChg>
    </pc:docChg>
  </pc:docChgLst>
  <pc:docChgLst>
    <pc:chgData name="Joanna Scouler" userId="da2978bb-3a89-42a2-b6f4-686f2140a0cc" providerId="ADAL" clId="{539FCDEC-5700-5446-90E3-6B7DC41C09E8}"/>
    <pc:docChg chg="modSld">
      <pc:chgData name="Joanna Scouler" userId="da2978bb-3a89-42a2-b6f4-686f2140a0cc" providerId="ADAL" clId="{539FCDEC-5700-5446-90E3-6B7DC41C09E8}" dt="2022-09-20T10:18:13.380" v="46" actId="20577"/>
      <pc:docMkLst>
        <pc:docMk/>
      </pc:docMkLst>
      <pc:sldChg chg="modSp mod">
        <pc:chgData name="Joanna Scouler" userId="da2978bb-3a89-42a2-b6f4-686f2140a0cc" providerId="ADAL" clId="{539FCDEC-5700-5446-90E3-6B7DC41C09E8}" dt="2022-09-20T10:18:13.380" v="46" actId="20577"/>
        <pc:sldMkLst>
          <pc:docMk/>
          <pc:sldMk cId="2290180924" sldId="356"/>
        </pc:sldMkLst>
        <pc:spChg chg="mod">
          <ac:chgData name="Joanna Scouler" userId="da2978bb-3a89-42a2-b6f4-686f2140a0cc" providerId="ADAL" clId="{539FCDEC-5700-5446-90E3-6B7DC41C09E8}" dt="2022-09-20T10:18:13.380" v="46" actId="20577"/>
          <ac:spMkLst>
            <pc:docMk/>
            <pc:sldMk cId="2290180924" sldId="356"/>
            <ac:spMk id="9" creationId="{00000000-0000-0000-0000-000000000000}"/>
          </ac:spMkLst>
        </pc:spChg>
      </pc:sldChg>
    </pc:docChg>
  </pc:docChgLst>
  <pc:docChgLst>
    <pc:chgData name="Joanna Scouler" userId="da2978bb-3a89-42a2-b6f4-686f2140a0cc" providerId="ADAL" clId="{8EEB8704-90A3-0E47-A8E9-2696CB21E493}"/>
    <pc:docChg chg="custSel addSld delSld modSld modMainMaster">
      <pc:chgData name="Joanna Scouler" userId="da2978bb-3a89-42a2-b6f4-686f2140a0cc" providerId="ADAL" clId="{8EEB8704-90A3-0E47-A8E9-2696CB21E493}" dt="2024-04-12T10:03:04.787" v="257" actId="1076"/>
      <pc:docMkLst>
        <pc:docMk/>
      </pc:docMkLst>
      <pc:sldChg chg="modSp">
        <pc:chgData name="Joanna Scouler" userId="da2978bb-3a89-42a2-b6f4-686f2140a0cc" providerId="ADAL" clId="{8EEB8704-90A3-0E47-A8E9-2696CB21E493}" dt="2024-04-12T09:51:12.706" v="1"/>
        <pc:sldMkLst>
          <pc:docMk/>
          <pc:sldMk cId="4075178077" sldId="262"/>
        </pc:sldMkLst>
        <pc:spChg chg="mod">
          <ac:chgData name="Joanna Scouler" userId="da2978bb-3a89-42a2-b6f4-686f2140a0cc" providerId="ADAL" clId="{8EEB8704-90A3-0E47-A8E9-2696CB21E493}" dt="2024-04-12T09:51:12.706" v="1"/>
          <ac:spMkLst>
            <pc:docMk/>
            <pc:sldMk cId="4075178077" sldId="262"/>
            <ac:spMk id="2" creationId="{063DA025-EDA1-8643-9341-8D8B0D408EE6}"/>
          </ac:spMkLst>
        </pc:spChg>
      </pc:sldChg>
      <pc:sldChg chg="modSp">
        <pc:chgData name="Joanna Scouler" userId="da2978bb-3a89-42a2-b6f4-686f2140a0cc" providerId="ADAL" clId="{8EEB8704-90A3-0E47-A8E9-2696CB21E493}" dt="2024-04-12T09:53:52.573" v="23" actId="2711"/>
        <pc:sldMkLst>
          <pc:docMk/>
          <pc:sldMk cId="532281958" sldId="266"/>
        </pc:sldMkLst>
        <pc:spChg chg="mod">
          <ac:chgData name="Joanna Scouler" userId="da2978bb-3a89-42a2-b6f4-686f2140a0cc" providerId="ADAL" clId="{8EEB8704-90A3-0E47-A8E9-2696CB21E493}" dt="2024-04-12T09:53:52.573" v="23" actId="2711"/>
          <ac:spMkLst>
            <pc:docMk/>
            <pc:sldMk cId="532281958" sldId="266"/>
            <ac:spMk id="2" creationId="{00000000-0000-0000-0000-000000000000}"/>
          </ac:spMkLst>
        </pc:spChg>
        <pc:spChg chg="mod">
          <ac:chgData name="Joanna Scouler" userId="da2978bb-3a89-42a2-b6f4-686f2140a0cc" providerId="ADAL" clId="{8EEB8704-90A3-0E47-A8E9-2696CB21E493}" dt="2024-04-12T09:53:52.573" v="23" actId="2711"/>
          <ac:spMkLst>
            <pc:docMk/>
            <pc:sldMk cId="532281958" sldId="266"/>
            <ac:spMk id="3" creationId="{00000000-0000-0000-0000-000000000000}"/>
          </ac:spMkLst>
        </pc:spChg>
        <pc:spChg chg="mod">
          <ac:chgData name="Joanna Scouler" userId="da2978bb-3a89-42a2-b6f4-686f2140a0cc" providerId="ADAL" clId="{8EEB8704-90A3-0E47-A8E9-2696CB21E493}" dt="2024-04-12T09:53:52.573" v="23" actId="2711"/>
          <ac:spMkLst>
            <pc:docMk/>
            <pc:sldMk cId="532281958" sldId="266"/>
            <ac:spMk id="6" creationId="{60103268-D94E-3845-8A8A-3507FD2E4CED}"/>
          </ac:spMkLst>
        </pc:spChg>
        <pc:spChg chg="mod">
          <ac:chgData name="Joanna Scouler" userId="da2978bb-3a89-42a2-b6f4-686f2140a0cc" providerId="ADAL" clId="{8EEB8704-90A3-0E47-A8E9-2696CB21E493}" dt="2024-04-12T09:53:52.573" v="23" actId="2711"/>
          <ac:spMkLst>
            <pc:docMk/>
            <pc:sldMk cId="532281958" sldId="266"/>
            <ac:spMk id="7" creationId="{00000000-0000-0000-0000-000000000000}"/>
          </ac:spMkLst>
        </pc:spChg>
        <pc:spChg chg="mod">
          <ac:chgData name="Joanna Scouler" userId="da2978bb-3a89-42a2-b6f4-686f2140a0cc" providerId="ADAL" clId="{8EEB8704-90A3-0E47-A8E9-2696CB21E493}" dt="2024-04-12T09:53:52.573" v="23" actId="2711"/>
          <ac:spMkLst>
            <pc:docMk/>
            <pc:sldMk cId="532281958" sldId="266"/>
            <ac:spMk id="14" creationId="{86F4BD4E-6104-2342-84AE-2F445914A427}"/>
          </ac:spMkLst>
        </pc:spChg>
        <pc:spChg chg="mod">
          <ac:chgData name="Joanna Scouler" userId="da2978bb-3a89-42a2-b6f4-686f2140a0cc" providerId="ADAL" clId="{8EEB8704-90A3-0E47-A8E9-2696CB21E493}" dt="2024-04-12T09:53:52.573" v="23" actId="2711"/>
          <ac:spMkLst>
            <pc:docMk/>
            <pc:sldMk cId="532281958" sldId="266"/>
            <ac:spMk id="15" creationId="{2D2040B8-0DCD-0641-89C0-501FE7924BB6}"/>
          </ac:spMkLst>
        </pc:spChg>
        <pc:spChg chg="mod">
          <ac:chgData name="Joanna Scouler" userId="da2978bb-3a89-42a2-b6f4-686f2140a0cc" providerId="ADAL" clId="{8EEB8704-90A3-0E47-A8E9-2696CB21E493}" dt="2024-04-12T09:53:52.573" v="23" actId="2711"/>
          <ac:spMkLst>
            <pc:docMk/>
            <pc:sldMk cId="532281958" sldId="266"/>
            <ac:spMk id="16" creationId="{FF924058-BF31-A14E-86B6-6A9B109F51DF}"/>
          </ac:spMkLst>
        </pc:spChg>
      </pc:sldChg>
      <pc:sldChg chg="modSp mod">
        <pc:chgData name="Joanna Scouler" userId="da2978bb-3a89-42a2-b6f4-686f2140a0cc" providerId="ADAL" clId="{8EEB8704-90A3-0E47-A8E9-2696CB21E493}" dt="2024-04-12T09:53:46.280" v="22" actId="1076"/>
        <pc:sldMkLst>
          <pc:docMk/>
          <pc:sldMk cId="443262617" sldId="273"/>
        </pc:sldMkLst>
        <pc:spChg chg="mod">
          <ac:chgData name="Joanna Scouler" userId="da2978bb-3a89-42a2-b6f4-686f2140a0cc" providerId="ADAL" clId="{8EEB8704-90A3-0E47-A8E9-2696CB21E493}" dt="2024-04-12T09:51:12.706" v="1"/>
          <ac:spMkLst>
            <pc:docMk/>
            <pc:sldMk cId="443262617" sldId="273"/>
            <ac:spMk id="3" creationId="{42B0A0BB-E1B0-7240-89EE-FD565B8E85D6}"/>
          </ac:spMkLst>
        </pc:spChg>
        <pc:spChg chg="mod">
          <ac:chgData name="Joanna Scouler" userId="da2978bb-3a89-42a2-b6f4-686f2140a0cc" providerId="ADAL" clId="{8EEB8704-90A3-0E47-A8E9-2696CB21E493}" dt="2024-04-12T09:53:46.280" v="22" actId="1076"/>
          <ac:spMkLst>
            <pc:docMk/>
            <pc:sldMk cId="443262617" sldId="273"/>
            <ac:spMk id="21" creationId="{43E3846C-229F-3841-8E97-9C15D333A0D9}"/>
          </ac:spMkLst>
        </pc:spChg>
      </pc:sldChg>
      <pc:sldChg chg="modSp">
        <pc:chgData name="Joanna Scouler" userId="da2978bb-3a89-42a2-b6f4-686f2140a0cc" providerId="ADAL" clId="{8EEB8704-90A3-0E47-A8E9-2696CB21E493}" dt="2024-04-12T09:51:12.706" v="1"/>
        <pc:sldMkLst>
          <pc:docMk/>
          <pc:sldMk cId="408376181" sldId="279"/>
        </pc:sldMkLst>
        <pc:spChg chg="mod">
          <ac:chgData name="Joanna Scouler" userId="da2978bb-3a89-42a2-b6f4-686f2140a0cc" providerId="ADAL" clId="{8EEB8704-90A3-0E47-A8E9-2696CB21E493}" dt="2024-04-12T09:51:12.706" v="1"/>
          <ac:spMkLst>
            <pc:docMk/>
            <pc:sldMk cId="408376181" sldId="279"/>
            <ac:spMk id="2" creationId="{390ADA5D-EF3B-BD4E-93D1-EBAA704F36FE}"/>
          </ac:spMkLst>
        </pc:spChg>
      </pc:sldChg>
      <pc:sldChg chg="modSp">
        <pc:chgData name="Joanna Scouler" userId="da2978bb-3a89-42a2-b6f4-686f2140a0cc" providerId="ADAL" clId="{8EEB8704-90A3-0E47-A8E9-2696CB21E493}" dt="2024-04-12T09:51:12.706" v="1"/>
        <pc:sldMkLst>
          <pc:docMk/>
          <pc:sldMk cId="2270031621" sldId="291"/>
        </pc:sldMkLst>
        <pc:spChg chg="mod">
          <ac:chgData name="Joanna Scouler" userId="da2978bb-3a89-42a2-b6f4-686f2140a0cc" providerId="ADAL" clId="{8EEB8704-90A3-0E47-A8E9-2696CB21E493}" dt="2024-04-12T09:51:12.706" v="1"/>
          <ac:spMkLst>
            <pc:docMk/>
            <pc:sldMk cId="2270031621" sldId="291"/>
            <ac:spMk id="3" creationId="{42B0A0BB-E1B0-7240-89EE-FD565B8E85D6}"/>
          </ac:spMkLst>
        </pc:spChg>
      </pc:sldChg>
      <pc:sldChg chg="modSp mod">
        <pc:chgData name="Joanna Scouler" userId="da2978bb-3a89-42a2-b6f4-686f2140a0cc" providerId="ADAL" clId="{8EEB8704-90A3-0E47-A8E9-2696CB21E493}" dt="2024-04-12T09:53:59.464" v="24" actId="2711"/>
        <pc:sldMkLst>
          <pc:docMk/>
          <pc:sldMk cId="2682494639" sldId="298"/>
        </pc:sldMkLst>
        <pc:spChg chg="mod">
          <ac:chgData name="Joanna Scouler" userId="da2978bb-3a89-42a2-b6f4-686f2140a0cc" providerId="ADAL" clId="{8EEB8704-90A3-0E47-A8E9-2696CB21E493}" dt="2024-04-12T09:53:59.464" v="24" actId="2711"/>
          <ac:spMkLst>
            <pc:docMk/>
            <pc:sldMk cId="2682494639" sldId="298"/>
            <ac:spMk id="2" creationId="{56B3D35E-7B34-F94C-9DD3-77176F7C3EC6}"/>
          </ac:spMkLst>
        </pc:spChg>
        <pc:spChg chg="mod">
          <ac:chgData name="Joanna Scouler" userId="da2978bb-3a89-42a2-b6f4-686f2140a0cc" providerId="ADAL" clId="{8EEB8704-90A3-0E47-A8E9-2696CB21E493}" dt="2024-04-12T09:53:59.464" v="24" actId="2711"/>
          <ac:spMkLst>
            <pc:docMk/>
            <pc:sldMk cId="2682494639" sldId="298"/>
            <ac:spMk id="5" creationId="{147B0212-E106-0A46-AFEA-055ABAE62F63}"/>
          </ac:spMkLst>
        </pc:spChg>
      </pc:sldChg>
      <pc:sldChg chg="modSp del">
        <pc:chgData name="Joanna Scouler" userId="da2978bb-3a89-42a2-b6f4-686f2140a0cc" providerId="ADAL" clId="{8EEB8704-90A3-0E47-A8E9-2696CB21E493}" dt="2024-04-12T09:51:32.840" v="7" actId="2696"/>
        <pc:sldMkLst>
          <pc:docMk/>
          <pc:sldMk cId="2965238759" sldId="300"/>
        </pc:sldMkLst>
        <pc:spChg chg="mod">
          <ac:chgData name="Joanna Scouler" userId="da2978bb-3a89-42a2-b6f4-686f2140a0cc" providerId="ADAL" clId="{8EEB8704-90A3-0E47-A8E9-2696CB21E493}" dt="2024-04-12T09:51:12.706" v="1"/>
          <ac:spMkLst>
            <pc:docMk/>
            <pc:sldMk cId="2965238759" sldId="300"/>
            <ac:spMk id="2" creationId="{F10F0A34-8226-A241-BB87-E02C0E43B851}"/>
          </ac:spMkLst>
        </pc:spChg>
      </pc:sldChg>
      <pc:sldChg chg="modSp">
        <pc:chgData name="Joanna Scouler" userId="da2978bb-3a89-42a2-b6f4-686f2140a0cc" providerId="ADAL" clId="{8EEB8704-90A3-0E47-A8E9-2696CB21E493}" dt="2024-04-12T09:54:32.085" v="25" actId="2711"/>
        <pc:sldMkLst>
          <pc:docMk/>
          <pc:sldMk cId="2829087147" sldId="302"/>
        </pc:sldMkLst>
        <pc:spChg chg="mod">
          <ac:chgData name="Joanna Scouler" userId="da2978bb-3a89-42a2-b6f4-686f2140a0cc" providerId="ADAL" clId="{8EEB8704-90A3-0E47-A8E9-2696CB21E493}" dt="2024-04-12T09:54:32.085" v="25" actId="2711"/>
          <ac:spMkLst>
            <pc:docMk/>
            <pc:sldMk cId="2829087147" sldId="302"/>
            <ac:spMk id="4" creationId="{CF99E5B3-3352-4B2D-9896-3FB855600A1A}"/>
          </ac:spMkLst>
        </pc:spChg>
        <pc:spChg chg="mod">
          <ac:chgData name="Joanna Scouler" userId="da2978bb-3a89-42a2-b6f4-686f2140a0cc" providerId="ADAL" clId="{8EEB8704-90A3-0E47-A8E9-2696CB21E493}" dt="2024-04-12T09:54:32.085" v="25" actId="2711"/>
          <ac:spMkLst>
            <pc:docMk/>
            <pc:sldMk cId="2829087147" sldId="302"/>
            <ac:spMk id="6" creationId="{8F5DE34B-E8CB-44D5-A680-CA11EA1F2F6B}"/>
          </ac:spMkLst>
        </pc:spChg>
        <pc:spChg chg="mod">
          <ac:chgData name="Joanna Scouler" userId="da2978bb-3a89-42a2-b6f4-686f2140a0cc" providerId="ADAL" clId="{8EEB8704-90A3-0E47-A8E9-2696CB21E493}" dt="2024-04-12T09:54:32.085" v="25" actId="2711"/>
          <ac:spMkLst>
            <pc:docMk/>
            <pc:sldMk cId="2829087147" sldId="302"/>
            <ac:spMk id="7" creationId="{6741E999-8AFB-47AE-B0EC-BBF42ECD8158}"/>
          </ac:spMkLst>
        </pc:spChg>
        <pc:spChg chg="mod">
          <ac:chgData name="Joanna Scouler" userId="da2978bb-3a89-42a2-b6f4-686f2140a0cc" providerId="ADAL" clId="{8EEB8704-90A3-0E47-A8E9-2696CB21E493}" dt="2024-04-12T09:54:32.085" v="25" actId="2711"/>
          <ac:spMkLst>
            <pc:docMk/>
            <pc:sldMk cId="2829087147" sldId="302"/>
            <ac:spMk id="8" creationId="{197C82DF-F7D0-4B35-8A05-9FEC76345604}"/>
          </ac:spMkLst>
        </pc:spChg>
        <pc:spChg chg="mod">
          <ac:chgData name="Joanna Scouler" userId="da2978bb-3a89-42a2-b6f4-686f2140a0cc" providerId="ADAL" clId="{8EEB8704-90A3-0E47-A8E9-2696CB21E493}" dt="2024-04-12T09:54:32.085" v="25" actId="2711"/>
          <ac:spMkLst>
            <pc:docMk/>
            <pc:sldMk cId="2829087147" sldId="302"/>
            <ac:spMk id="9" creationId="{AEE14122-9875-4E50-98FA-B3B42E360DE1}"/>
          </ac:spMkLst>
        </pc:spChg>
        <pc:spChg chg="mod">
          <ac:chgData name="Joanna Scouler" userId="da2978bb-3a89-42a2-b6f4-686f2140a0cc" providerId="ADAL" clId="{8EEB8704-90A3-0E47-A8E9-2696CB21E493}" dt="2024-04-12T09:54:32.085" v="25" actId="2711"/>
          <ac:spMkLst>
            <pc:docMk/>
            <pc:sldMk cId="2829087147" sldId="302"/>
            <ac:spMk id="10" creationId="{95D69243-CD2E-400F-83C6-87DEE6713DF4}"/>
          </ac:spMkLst>
        </pc:spChg>
        <pc:picChg chg="mod">
          <ac:chgData name="Joanna Scouler" userId="da2978bb-3a89-42a2-b6f4-686f2140a0cc" providerId="ADAL" clId="{8EEB8704-90A3-0E47-A8E9-2696CB21E493}" dt="2024-04-12T09:54:32.085" v="25" actId="2711"/>
          <ac:picMkLst>
            <pc:docMk/>
            <pc:sldMk cId="2829087147" sldId="302"/>
            <ac:picMk id="11" creationId="{775B9C4B-3C28-9E4E-87DD-D510F754FF3D}"/>
          </ac:picMkLst>
        </pc:picChg>
      </pc:sldChg>
      <pc:sldChg chg="modSp">
        <pc:chgData name="Joanna Scouler" userId="da2978bb-3a89-42a2-b6f4-686f2140a0cc" providerId="ADAL" clId="{8EEB8704-90A3-0E47-A8E9-2696CB21E493}" dt="2024-04-12T09:51:12.706" v="1"/>
        <pc:sldMkLst>
          <pc:docMk/>
          <pc:sldMk cId="1495468696" sldId="348"/>
        </pc:sldMkLst>
        <pc:spChg chg="mod">
          <ac:chgData name="Joanna Scouler" userId="da2978bb-3a89-42a2-b6f4-686f2140a0cc" providerId="ADAL" clId="{8EEB8704-90A3-0E47-A8E9-2696CB21E493}" dt="2024-04-12T09:51:12.706" v="1"/>
          <ac:spMkLst>
            <pc:docMk/>
            <pc:sldMk cId="1495468696" sldId="348"/>
            <ac:spMk id="2" creationId="{EE3C824E-4C7F-DB42-8DBE-A9A845EEBF60}"/>
          </ac:spMkLst>
        </pc:spChg>
      </pc:sldChg>
      <pc:sldChg chg="modSp mod modClrScheme chgLayout">
        <pc:chgData name="Joanna Scouler" userId="da2978bb-3a89-42a2-b6f4-686f2140a0cc" providerId="ADAL" clId="{8EEB8704-90A3-0E47-A8E9-2696CB21E493}" dt="2024-04-12T09:51:17.848" v="2" actId="700"/>
        <pc:sldMkLst>
          <pc:docMk/>
          <pc:sldMk cId="810804710" sldId="355"/>
        </pc:sldMkLst>
        <pc:spChg chg="mod ord">
          <ac:chgData name="Joanna Scouler" userId="da2978bb-3a89-42a2-b6f4-686f2140a0cc" providerId="ADAL" clId="{8EEB8704-90A3-0E47-A8E9-2696CB21E493}" dt="2024-04-12T09:51:17.848" v="2" actId="700"/>
          <ac:spMkLst>
            <pc:docMk/>
            <pc:sldMk cId="810804710" sldId="355"/>
            <ac:spMk id="2" creationId="{6C92CDF9-9E9C-714B-9C6F-2DE6F9E48CAE}"/>
          </ac:spMkLst>
        </pc:spChg>
      </pc:sldChg>
      <pc:sldChg chg="modSp">
        <pc:chgData name="Joanna Scouler" userId="da2978bb-3a89-42a2-b6f4-686f2140a0cc" providerId="ADAL" clId="{8EEB8704-90A3-0E47-A8E9-2696CB21E493}" dt="2024-04-12T09:51:12.706" v="1"/>
        <pc:sldMkLst>
          <pc:docMk/>
          <pc:sldMk cId="2290180924" sldId="356"/>
        </pc:sldMkLst>
        <pc:spChg chg="mod">
          <ac:chgData name="Joanna Scouler" userId="da2978bb-3a89-42a2-b6f4-686f2140a0cc" providerId="ADAL" clId="{8EEB8704-90A3-0E47-A8E9-2696CB21E493}" dt="2024-04-12T09:51:12.706" v="1"/>
          <ac:spMkLst>
            <pc:docMk/>
            <pc:sldMk cId="2290180924" sldId="356"/>
            <ac:spMk id="3" creationId="{24C00108-A306-9E49-AD66-5067E94AA0BD}"/>
          </ac:spMkLst>
        </pc:spChg>
      </pc:sldChg>
      <pc:sldChg chg="modSp mod">
        <pc:chgData name="Joanna Scouler" userId="da2978bb-3a89-42a2-b6f4-686f2140a0cc" providerId="ADAL" clId="{8EEB8704-90A3-0E47-A8E9-2696CB21E493}" dt="2024-04-12T10:03:04.787" v="257" actId="1076"/>
        <pc:sldMkLst>
          <pc:docMk/>
          <pc:sldMk cId="4043307828" sldId="357"/>
        </pc:sldMkLst>
        <pc:spChg chg="mod">
          <ac:chgData name="Joanna Scouler" userId="da2978bb-3a89-42a2-b6f4-686f2140a0cc" providerId="ADAL" clId="{8EEB8704-90A3-0E47-A8E9-2696CB21E493}" dt="2024-04-12T09:51:12.706" v="1"/>
          <ac:spMkLst>
            <pc:docMk/>
            <pc:sldMk cId="4043307828" sldId="357"/>
            <ac:spMk id="2" creationId="{21F6D3BF-8D78-3D41-8D2E-5FED3055FC80}"/>
          </ac:spMkLst>
        </pc:spChg>
        <pc:spChg chg="mod">
          <ac:chgData name="Joanna Scouler" userId="da2978bb-3a89-42a2-b6f4-686f2140a0cc" providerId="ADAL" clId="{8EEB8704-90A3-0E47-A8E9-2696CB21E493}" dt="2024-04-12T09:51:12.706" v="1"/>
          <ac:spMkLst>
            <pc:docMk/>
            <pc:sldMk cId="4043307828" sldId="357"/>
            <ac:spMk id="3" creationId="{8676A10C-2676-7549-90A1-140565D5F092}"/>
          </ac:spMkLst>
        </pc:spChg>
        <pc:picChg chg="mod">
          <ac:chgData name="Joanna Scouler" userId="da2978bb-3a89-42a2-b6f4-686f2140a0cc" providerId="ADAL" clId="{8EEB8704-90A3-0E47-A8E9-2696CB21E493}" dt="2024-04-12T10:03:04.787" v="257" actId="1076"/>
          <ac:picMkLst>
            <pc:docMk/>
            <pc:sldMk cId="4043307828" sldId="357"/>
            <ac:picMk id="10" creationId="{4762F971-C492-0A4F-93BC-C458A9C1640C}"/>
          </ac:picMkLst>
        </pc:picChg>
      </pc:sldChg>
      <pc:sldChg chg="modSp add mod">
        <pc:chgData name="Joanna Scouler" userId="da2978bb-3a89-42a2-b6f4-686f2140a0cc" providerId="ADAL" clId="{8EEB8704-90A3-0E47-A8E9-2696CB21E493}" dt="2024-04-12T09:51:31.718" v="6" actId="20577"/>
        <pc:sldMkLst>
          <pc:docMk/>
          <pc:sldMk cId="3612247813" sldId="358"/>
        </pc:sldMkLst>
        <pc:graphicFrameChg chg="modGraphic">
          <ac:chgData name="Joanna Scouler" userId="da2978bb-3a89-42a2-b6f4-686f2140a0cc" providerId="ADAL" clId="{8EEB8704-90A3-0E47-A8E9-2696CB21E493}" dt="2024-04-12T09:51:31.718" v="6" actId="20577"/>
          <ac:graphicFrameMkLst>
            <pc:docMk/>
            <pc:sldMk cId="3612247813" sldId="358"/>
            <ac:graphicFrameMk id="3" creationId="{2D1EACB4-F44A-B74F-9ED5-BE0F8D4E6DF6}"/>
          </ac:graphicFrameMkLst>
        </pc:graphicFrameChg>
      </pc:sldChg>
      <pc:sldChg chg="modSp add mod modAnim">
        <pc:chgData name="Joanna Scouler" userId="da2978bb-3a89-42a2-b6f4-686f2140a0cc" providerId="ADAL" clId="{8EEB8704-90A3-0E47-A8E9-2696CB21E493}" dt="2024-04-12T09:56:07.044" v="83"/>
        <pc:sldMkLst>
          <pc:docMk/>
          <pc:sldMk cId="862649409" sldId="360"/>
        </pc:sldMkLst>
        <pc:spChg chg="mod">
          <ac:chgData name="Joanna Scouler" userId="da2978bb-3a89-42a2-b6f4-686f2140a0cc" providerId="ADAL" clId="{8EEB8704-90A3-0E47-A8E9-2696CB21E493}" dt="2024-04-12T09:55:56.851" v="82" actId="115"/>
          <ac:spMkLst>
            <pc:docMk/>
            <pc:sldMk cId="862649409" sldId="360"/>
            <ac:spMk id="7" creationId="{B7A3DBB4-E61A-41DB-AB0D-ECE0B2A2E82B}"/>
          </ac:spMkLst>
        </pc:spChg>
      </pc:sldChg>
      <pc:sldChg chg="add delCm">
        <pc:chgData name="Joanna Scouler" userId="da2978bb-3a89-42a2-b6f4-686f2140a0cc" providerId="ADAL" clId="{8EEB8704-90A3-0E47-A8E9-2696CB21E493}" dt="2024-04-12T09:52:28.208" v="13"/>
        <pc:sldMkLst>
          <pc:docMk/>
          <pc:sldMk cId="353383840" sldId="381"/>
        </pc:sldMkLst>
        <pc:extLst>
          <p:ext xmlns:p="http://schemas.openxmlformats.org/presentationml/2006/main" uri="{D6D511B9-2390-475A-947B-AFAB55BFBCF1}">
            <pc226:cmChg xmlns:pc226="http://schemas.microsoft.com/office/powerpoint/2022/06/main/command" chg="del">
              <pc226:chgData name="Joanna Scouler" userId="da2978bb-3a89-42a2-b6f4-686f2140a0cc" providerId="ADAL" clId="{8EEB8704-90A3-0E47-A8E9-2696CB21E493}" dt="2024-04-12T09:52:28.208" v="13"/>
              <pc2:cmMkLst xmlns:pc2="http://schemas.microsoft.com/office/powerpoint/2019/9/main/command">
                <pc:docMk/>
                <pc:sldMk cId="353383840" sldId="381"/>
                <pc2:cmMk id="{D4FDBCCC-8082-F64D-91E2-01DF9CE43068}"/>
              </pc2:cmMkLst>
            </pc226:cmChg>
          </p:ext>
        </pc:extLst>
      </pc:sldChg>
      <pc:sldChg chg="modSp add mod delCm">
        <pc:chgData name="Joanna Scouler" userId="da2978bb-3a89-42a2-b6f4-686f2140a0cc" providerId="ADAL" clId="{8EEB8704-90A3-0E47-A8E9-2696CB21E493}" dt="2024-04-12T09:52:41.779" v="20" actId="14100"/>
        <pc:sldMkLst>
          <pc:docMk/>
          <pc:sldMk cId="928410927" sldId="382"/>
        </pc:sldMkLst>
        <pc:spChg chg="mod">
          <ac:chgData name="Joanna Scouler" userId="da2978bb-3a89-42a2-b6f4-686f2140a0cc" providerId="ADAL" clId="{8EEB8704-90A3-0E47-A8E9-2696CB21E493}" dt="2024-04-12T09:52:41.779" v="20" actId="14100"/>
          <ac:spMkLst>
            <pc:docMk/>
            <pc:sldMk cId="928410927" sldId="382"/>
            <ac:spMk id="6" creationId="{03D33695-F3E3-458D-8D7E-F377F44F408A}"/>
          </ac:spMkLst>
        </pc:spChg>
        <pc:extLst>
          <p:ext xmlns:p="http://schemas.openxmlformats.org/presentationml/2006/main" uri="{D6D511B9-2390-475A-947B-AFAB55BFBCF1}">
            <pc226:cmChg xmlns:pc226="http://schemas.microsoft.com/office/powerpoint/2022/06/main/command" chg="del">
              <pc226:chgData name="Joanna Scouler" userId="da2978bb-3a89-42a2-b6f4-686f2140a0cc" providerId="ADAL" clId="{8EEB8704-90A3-0E47-A8E9-2696CB21E493}" dt="2024-04-12T09:52:31.137" v="14"/>
              <pc2:cmMkLst xmlns:pc2="http://schemas.microsoft.com/office/powerpoint/2019/9/main/command">
                <pc:docMk/>
                <pc:sldMk cId="928410927" sldId="382"/>
                <pc2:cmMk id="{83D9FA62-F0B6-7B48-A315-F0498D9523FD}"/>
              </pc2:cmMkLst>
            </pc226:cmChg>
          </p:ext>
        </pc:extLst>
      </pc:sldChg>
      <pc:sldChg chg="add delCm">
        <pc:chgData name="Joanna Scouler" userId="da2978bb-3a89-42a2-b6f4-686f2140a0cc" providerId="ADAL" clId="{8EEB8704-90A3-0E47-A8E9-2696CB21E493}" dt="2024-04-12T09:51:45.190" v="9" actId="1592"/>
        <pc:sldMkLst>
          <pc:docMk/>
          <pc:sldMk cId="2558244107" sldId="389"/>
        </pc:sldMkLst>
      </pc:sldChg>
      <pc:sldChg chg="add delCm">
        <pc:chgData name="Joanna Scouler" userId="da2978bb-3a89-42a2-b6f4-686f2140a0cc" providerId="ADAL" clId="{8EEB8704-90A3-0E47-A8E9-2696CB21E493}" dt="2024-04-12T09:52:02.367" v="11" actId="1592"/>
        <pc:sldMkLst>
          <pc:docMk/>
          <pc:sldMk cId="4130976376" sldId="390"/>
        </pc:sldMkLst>
      </pc:sldChg>
      <pc:sldChg chg="addSp delSp modSp add del mod">
        <pc:chgData name="Joanna Scouler" userId="da2978bb-3a89-42a2-b6f4-686f2140a0cc" providerId="ADAL" clId="{8EEB8704-90A3-0E47-A8E9-2696CB21E493}" dt="2024-04-12T09:57:34.220" v="103" actId="2696"/>
        <pc:sldMkLst>
          <pc:docMk/>
          <pc:sldMk cId="1977184791" sldId="417"/>
        </pc:sldMkLst>
        <pc:spChg chg="del">
          <ac:chgData name="Joanna Scouler" userId="da2978bb-3a89-42a2-b6f4-686f2140a0cc" providerId="ADAL" clId="{8EEB8704-90A3-0E47-A8E9-2696CB21E493}" dt="2024-04-12T09:57:11.547" v="95" actId="478"/>
          <ac:spMkLst>
            <pc:docMk/>
            <pc:sldMk cId="1977184791" sldId="417"/>
            <ac:spMk id="3" creationId="{9CE96B27-BC5F-44BF-BDF5-A20B8148A74B}"/>
          </ac:spMkLst>
        </pc:spChg>
        <pc:spChg chg="add del mod">
          <ac:chgData name="Joanna Scouler" userId="da2978bb-3a89-42a2-b6f4-686f2140a0cc" providerId="ADAL" clId="{8EEB8704-90A3-0E47-A8E9-2696CB21E493}" dt="2024-04-12T09:57:13.618" v="97" actId="478"/>
          <ac:spMkLst>
            <pc:docMk/>
            <pc:sldMk cId="1977184791" sldId="417"/>
            <ac:spMk id="5" creationId="{7F9B8A4F-977A-0FF3-C6D6-7827E092A0C6}"/>
          </ac:spMkLst>
        </pc:spChg>
        <pc:spChg chg="mod">
          <ac:chgData name="Joanna Scouler" userId="da2978bb-3a89-42a2-b6f4-686f2140a0cc" providerId="ADAL" clId="{8EEB8704-90A3-0E47-A8E9-2696CB21E493}" dt="2024-04-12T09:56:41.784" v="90" actId="20577"/>
          <ac:spMkLst>
            <pc:docMk/>
            <pc:sldMk cId="1977184791" sldId="417"/>
            <ac:spMk id="6" creationId="{738BD3D1-C602-476B-9ED5-198C26001B3D}"/>
          </ac:spMkLst>
        </pc:spChg>
        <pc:spChg chg="mod">
          <ac:chgData name="Joanna Scouler" userId="da2978bb-3a89-42a2-b6f4-686f2140a0cc" providerId="ADAL" clId="{8EEB8704-90A3-0E47-A8E9-2696CB21E493}" dt="2024-04-12T09:56:51.407" v="93" actId="20577"/>
          <ac:spMkLst>
            <pc:docMk/>
            <pc:sldMk cId="1977184791" sldId="417"/>
            <ac:spMk id="7" creationId="{B7A3DBB4-E61A-41DB-AB0D-ECE0B2A2E82B}"/>
          </ac:spMkLst>
        </pc:spChg>
        <pc:spChg chg="add mod">
          <ac:chgData name="Joanna Scouler" userId="da2978bb-3a89-42a2-b6f4-686f2140a0cc" providerId="ADAL" clId="{8EEB8704-90A3-0E47-A8E9-2696CB21E493}" dt="2024-04-12T09:57:11.807" v="96"/>
          <ac:spMkLst>
            <pc:docMk/>
            <pc:sldMk cId="1977184791" sldId="417"/>
            <ac:spMk id="8" creationId="{3D6F674F-7B68-E49D-DC2C-AD693CFEFB39}"/>
          </ac:spMkLst>
        </pc:spChg>
      </pc:sldChg>
      <pc:sldChg chg="modSp add mod modAnim">
        <pc:chgData name="Joanna Scouler" userId="da2978bb-3a89-42a2-b6f4-686f2140a0cc" providerId="ADAL" clId="{8EEB8704-90A3-0E47-A8E9-2696CB21E493}" dt="2024-04-12T10:00:45.138" v="255"/>
        <pc:sldMkLst>
          <pc:docMk/>
          <pc:sldMk cId="1207389922" sldId="418"/>
        </pc:sldMkLst>
        <pc:spChg chg="mod">
          <ac:chgData name="Joanna Scouler" userId="da2978bb-3a89-42a2-b6f4-686f2140a0cc" providerId="ADAL" clId="{8EEB8704-90A3-0E47-A8E9-2696CB21E493}" dt="2024-04-12T09:54:41.975" v="27" actId="207"/>
          <ac:spMkLst>
            <pc:docMk/>
            <pc:sldMk cId="1207389922" sldId="418"/>
            <ac:spMk id="7" creationId="{B7A3DBB4-E61A-41DB-AB0D-ECE0B2A2E82B}"/>
          </ac:spMkLst>
        </pc:spChg>
      </pc:sldChg>
      <pc:sldChg chg="addSp delSp modSp add mod modAnim">
        <pc:chgData name="Joanna Scouler" userId="da2978bb-3a89-42a2-b6f4-686f2140a0cc" providerId="ADAL" clId="{8EEB8704-90A3-0E47-A8E9-2696CB21E493}" dt="2024-04-12T10:01:03.281" v="256"/>
        <pc:sldMkLst>
          <pc:docMk/>
          <pc:sldMk cId="1485943502" sldId="419"/>
        </pc:sldMkLst>
        <pc:spChg chg="add mod">
          <ac:chgData name="Joanna Scouler" userId="da2978bb-3a89-42a2-b6f4-686f2140a0cc" providerId="ADAL" clId="{8EEB8704-90A3-0E47-A8E9-2696CB21E493}" dt="2024-04-12T09:57:29.524" v="101" actId="1076"/>
          <ac:spMkLst>
            <pc:docMk/>
            <pc:sldMk cId="1485943502" sldId="419"/>
            <ac:spMk id="4" creationId="{5B268156-FF9F-4845-880F-B37BC3CB2C59}"/>
          </ac:spMkLst>
        </pc:spChg>
        <pc:spChg chg="add mod">
          <ac:chgData name="Joanna Scouler" userId="da2978bb-3a89-42a2-b6f4-686f2140a0cc" providerId="ADAL" clId="{8EEB8704-90A3-0E47-A8E9-2696CB21E493}" dt="2024-04-12T10:00:39.393" v="254" actId="115"/>
          <ac:spMkLst>
            <pc:docMk/>
            <pc:sldMk cId="1485943502" sldId="419"/>
            <ac:spMk id="5" creationId="{62402E7A-0864-FBBC-C484-911266322B47}"/>
          </ac:spMkLst>
        </pc:spChg>
        <pc:spChg chg="del">
          <ac:chgData name="Joanna Scouler" userId="da2978bb-3a89-42a2-b6f4-686f2140a0cc" providerId="ADAL" clId="{8EEB8704-90A3-0E47-A8E9-2696CB21E493}" dt="2024-04-12T09:57:23.182" v="98" actId="478"/>
          <ac:spMkLst>
            <pc:docMk/>
            <pc:sldMk cId="1485943502" sldId="419"/>
            <ac:spMk id="6" creationId="{738BD3D1-C602-476B-9ED5-198C26001B3D}"/>
          </ac:spMkLst>
        </pc:spChg>
        <pc:spChg chg="del">
          <ac:chgData name="Joanna Scouler" userId="da2978bb-3a89-42a2-b6f4-686f2140a0cc" providerId="ADAL" clId="{8EEB8704-90A3-0E47-A8E9-2696CB21E493}" dt="2024-04-12T09:57:23.182" v="98" actId="478"/>
          <ac:spMkLst>
            <pc:docMk/>
            <pc:sldMk cId="1485943502" sldId="419"/>
            <ac:spMk id="7" creationId="{B7A3DBB4-E61A-41DB-AB0D-ECE0B2A2E82B}"/>
          </ac:spMkLst>
        </pc:spChg>
        <pc:spChg chg="mod">
          <ac:chgData name="Joanna Scouler" userId="da2978bb-3a89-42a2-b6f4-686f2140a0cc" providerId="ADAL" clId="{8EEB8704-90A3-0E47-A8E9-2696CB21E493}" dt="2024-04-12T09:57:32.060" v="102" actId="1076"/>
          <ac:spMkLst>
            <pc:docMk/>
            <pc:sldMk cId="1485943502" sldId="419"/>
            <ac:spMk id="11" creationId="{DD7525C3-BC91-8645-85A8-17D602AD2765}"/>
          </ac:spMkLst>
        </pc:spChg>
      </pc:sldChg>
      <pc:sldMasterChg chg="modSldLayout">
        <pc:chgData name="Joanna Scouler" userId="da2978bb-3a89-42a2-b6f4-686f2140a0cc" providerId="ADAL" clId="{8EEB8704-90A3-0E47-A8E9-2696CB21E493}" dt="2024-04-12T09:51:04.973" v="0"/>
        <pc:sldMasterMkLst>
          <pc:docMk/>
          <pc:sldMasterMk cId="2974448787" sldId="2147483697"/>
        </pc:sldMasterMkLst>
        <pc:sldLayoutChg chg="delSp">
          <pc:chgData name="Joanna Scouler" userId="da2978bb-3a89-42a2-b6f4-686f2140a0cc" providerId="ADAL" clId="{8EEB8704-90A3-0E47-A8E9-2696CB21E493}" dt="2024-04-12T09:51:04.973" v="0"/>
          <pc:sldLayoutMkLst>
            <pc:docMk/>
            <pc:sldMasterMk cId="2974448787" sldId="2147483697"/>
            <pc:sldLayoutMk cId="1072215387" sldId="2147483720"/>
          </pc:sldLayoutMkLst>
          <pc:spChg chg="del">
            <ac:chgData name="Joanna Scouler" userId="da2978bb-3a89-42a2-b6f4-686f2140a0cc" providerId="ADAL" clId="{8EEB8704-90A3-0E47-A8E9-2696CB21E493}" dt="2024-04-12T09:51:04.973" v="0"/>
            <ac:spMkLst>
              <pc:docMk/>
              <pc:sldMasterMk cId="2974448787" sldId="2147483697"/>
              <pc:sldLayoutMk cId="1072215387" sldId="2147483720"/>
              <ac:spMk id="4" creationId="{FB9BDBA1-DD73-5C43-A5A8-F619ADA69383}"/>
            </ac:spMkLst>
          </pc:spChg>
          <pc:spChg chg="del">
            <ac:chgData name="Joanna Scouler" userId="da2978bb-3a89-42a2-b6f4-686f2140a0cc" providerId="ADAL" clId="{8EEB8704-90A3-0E47-A8E9-2696CB21E493}" dt="2024-04-12T09:51:04.973" v="0"/>
            <ac:spMkLst>
              <pc:docMk/>
              <pc:sldMasterMk cId="2974448787" sldId="2147483697"/>
              <pc:sldLayoutMk cId="1072215387" sldId="2147483720"/>
              <ac:spMk id="12" creationId="{6388379F-C4DE-4646-93E3-42D263D1AAF5}"/>
            </ac:spMkLst>
          </pc:spChg>
        </pc:sldLayoutChg>
      </pc:sldMasterChg>
      <pc:sldMasterChg chg="delSldLayout modSldLayout">
        <pc:chgData name="Joanna Scouler" userId="da2978bb-3a89-42a2-b6f4-686f2140a0cc" providerId="ADAL" clId="{8EEB8704-90A3-0E47-A8E9-2696CB21E493}" dt="2024-04-12T09:51:21.451" v="3" actId="2696"/>
        <pc:sldMasterMkLst>
          <pc:docMk/>
          <pc:sldMasterMk cId="2614542765" sldId="2147483721"/>
        </pc:sldMasterMkLst>
        <pc:sldLayoutChg chg="delSp del">
          <pc:chgData name="Joanna Scouler" userId="da2978bb-3a89-42a2-b6f4-686f2140a0cc" providerId="ADAL" clId="{8EEB8704-90A3-0E47-A8E9-2696CB21E493}" dt="2024-04-12T09:51:21.451" v="3" actId="2696"/>
          <pc:sldLayoutMkLst>
            <pc:docMk/>
            <pc:sldMasterMk cId="2614542765" sldId="2147483721"/>
            <pc:sldLayoutMk cId="3878843678" sldId="2147483738"/>
          </pc:sldLayoutMkLst>
          <pc:spChg chg="del">
            <ac:chgData name="Joanna Scouler" userId="da2978bb-3a89-42a2-b6f4-686f2140a0cc" providerId="ADAL" clId="{8EEB8704-90A3-0E47-A8E9-2696CB21E493}" dt="2024-04-12T09:51:12.706" v="1"/>
            <ac:spMkLst>
              <pc:docMk/>
              <pc:sldMasterMk cId="2614542765" sldId="2147483721"/>
              <pc:sldLayoutMk cId="3878843678" sldId="2147483738"/>
              <ac:spMk id="4" creationId="{FB9BDBA1-DD73-5C43-A5A8-F619ADA69383}"/>
            </ac:spMkLst>
          </pc:spChg>
          <pc:spChg chg="del">
            <ac:chgData name="Joanna Scouler" userId="da2978bb-3a89-42a2-b6f4-686f2140a0cc" providerId="ADAL" clId="{8EEB8704-90A3-0E47-A8E9-2696CB21E493}" dt="2024-04-12T09:51:12.706" v="1"/>
            <ac:spMkLst>
              <pc:docMk/>
              <pc:sldMasterMk cId="2614542765" sldId="2147483721"/>
              <pc:sldLayoutMk cId="3878843678" sldId="2147483738"/>
              <ac:spMk id="12" creationId="{6388379F-C4DE-4646-93E3-42D263D1AAF5}"/>
            </ac:spMkLst>
          </pc:spChg>
        </pc:sldLayoutChg>
      </pc:sldMasterChg>
    </pc:docChg>
  </pc:docChgLst>
  <pc:docChgLst>
    <pc:chgData name="Joanna Scouler" userId="da2978bb-3a89-42a2-b6f4-686f2140a0cc" providerId="ADAL" clId="{02E962AB-30D5-1148-8AC1-C2438309AD23}"/>
    <pc:docChg chg="modMainMaster">
      <pc:chgData name="Joanna Scouler" userId="da2978bb-3a89-42a2-b6f4-686f2140a0cc" providerId="ADAL" clId="{02E962AB-30D5-1148-8AC1-C2438309AD23}" dt="2022-05-18T08:34:35.050" v="0"/>
      <pc:docMkLst>
        <pc:docMk/>
      </pc:docMkLst>
      <pc:sldMasterChg chg="modSldLayout">
        <pc:chgData name="Joanna Scouler" userId="da2978bb-3a89-42a2-b6f4-686f2140a0cc" providerId="ADAL" clId="{02E962AB-30D5-1148-8AC1-C2438309AD23}" dt="2022-05-18T08:34:35.050" v="0"/>
        <pc:sldMasterMkLst>
          <pc:docMk/>
          <pc:sldMasterMk cId="2974448787" sldId="2147483697"/>
        </pc:sldMasterMkLst>
        <pc:sldLayoutChg chg="addSp modSp">
          <pc:chgData name="Joanna Scouler" userId="da2978bb-3a89-42a2-b6f4-686f2140a0cc" providerId="ADAL" clId="{02E962AB-30D5-1148-8AC1-C2438309AD23}" dt="2022-05-18T08:34:35.050" v="0"/>
          <pc:sldLayoutMkLst>
            <pc:docMk/>
            <pc:sldMasterMk cId="2974448787" sldId="2147483697"/>
            <pc:sldLayoutMk cId="3418462408" sldId="2147483719"/>
          </pc:sldLayoutMkLst>
          <pc:picChg chg="add mod">
            <ac:chgData name="Joanna Scouler" userId="da2978bb-3a89-42a2-b6f4-686f2140a0cc" providerId="ADAL" clId="{02E962AB-30D5-1148-8AC1-C2438309AD23}" dt="2022-05-18T08:34:35.050" v="0"/>
            <ac:picMkLst>
              <pc:docMk/>
              <pc:sldMasterMk cId="2974448787" sldId="2147483697"/>
              <pc:sldLayoutMk cId="3418462408" sldId="2147483719"/>
              <ac:picMk id="8" creationId="{1EB08A73-2932-0FA8-95F9-75CCDBA9CA05}"/>
            </ac:picMkLst>
          </pc:picChg>
        </pc:sldLayoutChg>
      </pc:sldMasterChg>
    </pc:docChg>
  </pc:docChgLst>
  <pc:docChgLst>
    <pc:chgData name="Joanna Scouler" userId="da2978bb-3a89-42a2-b6f4-686f2140a0cc" providerId="ADAL" clId="{3563E6FC-D952-5048-822F-879E15F7BDA4}"/>
    <pc:docChg chg="custSel addSld delSld modSld sldOrd">
      <pc:chgData name="Joanna Scouler" userId="da2978bb-3a89-42a2-b6f4-686f2140a0cc" providerId="ADAL" clId="{3563E6FC-D952-5048-822F-879E15F7BDA4}" dt="2022-04-07T14:31:24.783" v="107" actId="1035"/>
      <pc:docMkLst>
        <pc:docMk/>
      </pc:docMkLst>
      <pc:sldChg chg="modSp mod">
        <pc:chgData name="Joanna Scouler" userId="da2978bb-3a89-42a2-b6f4-686f2140a0cc" providerId="ADAL" clId="{3563E6FC-D952-5048-822F-879E15F7BDA4}" dt="2022-04-07T14:02:26.468" v="88" actId="1036"/>
        <pc:sldMkLst>
          <pc:docMk/>
          <pc:sldMk cId="4075178077" sldId="262"/>
        </pc:sldMkLst>
        <pc:spChg chg="mod">
          <ac:chgData name="Joanna Scouler" userId="da2978bb-3a89-42a2-b6f4-686f2140a0cc" providerId="ADAL" clId="{3563E6FC-D952-5048-822F-879E15F7BDA4}" dt="2022-04-07T14:02:22.237" v="83" actId="1035"/>
          <ac:spMkLst>
            <pc:docMk/>
            <pc:sldMk cId="4075178077" sldId="262"/>
            <ac:spMk id="25" creationId="{9A2978FE-89EB-484D-BD59-56AD713DC92A}"/>
          </ac:spMkLst>
        </pc:spChg>
        <pc:spChg chg="mod">
          <ac:chgData name="Joanna Scouler" userId="da2978bb-3a89-42a2-b6f4-686f2140a0cc" providerId="ADAL" clId="{3563E6FC-D952-5048-822F-879E15F7BDA4}" dt="2022-04-07T14:02:26.468" v="88" actId="1036"/>
          <ac:spMkLst>
            <pc:docMk/>
            <pc:sldMk cId="4075178077" sldId="262"/>
            <ac:spMk id="26" creationId="{3B4A567C-37D2-DC4E-B5E3-A0B76CD92DBC}"/>
          </ac:spMkLst>
        </pc:spChg>
        <pc:spChg chg="mod">
          <ac:chgData name="Joanna Scouler" userId="da2978bb-3a89-42a2-b6f4-686f2140a0cc" providerId="ADAL" clId="{3563E6FC-D952-5048-822F-879E15F7BDA4}" dt="2022-04-07T14:02:22.237" v="83" actId="1035"/>
          <ac:spMkLst>
            <pc:docMk/>
            <pc:sldMk cId="4075178077" sldId="262"/>
            <ac:spMk id="27" creationId="{C3415910-C1C8-CD4D-B9B2-79B579948EB4}"/>
          </ac:spMkLst>
        </pc:spChg>
      </pc:sldChg>
      <pc:sldChg chg="modSp ord">
        <pc:chgData name="Joanna Scouler" userId="da2978bb-3a89-42a2-b6f4-686f2140a0cc" providerId="ADAL" clId="{3563E6FC-D952-5048-822F-879E15F7BDA4}" dt="2022-04-07T14:01:51.403" v="66" actId="207"/>
        <pc:sldMkLst>
          <pc:docMk/>
          <pc:sldMk cId="532281958" sldId="266"/>
        </pc:sldMkLst>
        <pc:spChg chg="mod">
          <ac:chgData name="Joanna Scouler" userId="da2978bb-3a89-42a2-b6f4-686f2140a0cc" providerId="ADAL" clId="{3563E6FC-D952-5048-822F-879E15F7BDA4}" dt="2022-04-07T14:01:51.403" v="66" actId="207"/>
          <ac:spMkLst>
            <pc:docMk/>
            <pc:sldMk cId="532281958" sldId="266"/>
            <ac:spMk id="2" creationId="{00000000-0000-0000-0000-000000000000}"/>
          </ac:spMkLst>
        </pc:spChg>
        <pc:spChg chg="mod">
          <ac:chgData name="Joanna Scouler" userId="da2978bb-3a89-42a2-b6f4-686f2140a0cc" providerId="ADAL" clId="{3563E6FC-D952-5048-822F-879E15F7BDA4}" dt="2022-04-07T14:01:51.403" v="66" actId="207"/>
          <ac:spMkLst>
            <pc:docMk/>
            <pc:sldMk cId="532281958" sldId="266"/>
            <ac:spMk id="14" creationId="{86F4BD4E-6104-2342-84AE-2F445914A427}"/>
          </ac:spMkLst>
        </pc:spChg>
        <pc:spChg chg="mod">
          <ac:chgData name="Joanna Scouler" userId="da2978bb-3a89-42a2-b6f4-686f2140a0cc" providerId="ADAL" clId="{3563E6FC-D952-5048-822F-879E15F7BDA4}" dt="2022-04-07T14:01:51.403" v="66" actId="207"/>
          <ac:spMkLst>
            <pc:docMk/>
            <pc:sldMk cId="532281958" sldId="266"/>
            <ac:spMk id="15" creationId="{2D2040B8-0DCD-0641-89C0-501FE7924BB6}"/>
          </ac:spMkLst>
        </pc:spChg>
        <pc:spChg chg="mod">
          <ac:chgData name="Joanna Scouler" userId="da2978bb-3a89-42a2-b6f4-686f2140a0cc" providerId="ADAL" clId="{3563E6FC-D952-5048-822F-879E15F7BDA4}" dt="2022-04-07T14:01:51.403" v="66" actId="207"/>
          <ac:spMkLst>
            <pc:docMk/>
            <pc:sldMk cId="532281958" sldId="266"/>
            <ac:spMk id="16" creationId="{FF924058-BF31-A14E-86B6-6A9B109F51DF}"/>
          </ac:spMkLst>
        </pc:spChg>
      </pc:sldChg>
      <pc:sldChg chg="modSp mod">
        <pc:chgData name="Joanna Scouler" userId="da2978bb-3a89-42a2-b6f4-686f2140a0cc" providerId="ADAL" clId="{3563E6FC-D952-5048-822F-879E15F7BDA4}" dt="2022-04-07T14:02:06.677" v="69" actId="2711"/>
        <pc:sldMkLst>
          <pc:docMk/>
          <pc:sldMk cId="408376181" sldId="279"/>
        </pc:sldMkLst>
        <pc:spChg chg="mod">
          <ac:chgData name="Joanna Scouler" userId="da2978bb-3a89-42a2-b6f4-686f2140a0cc" providerId="ADAL" clId="{3563E6FC-D952-5048-822F-879E15F7BDA4}" dt="2022-04-07T14:02:06.677" v="69" actId="2711"/>
          <ac:spMkLst>
            <pc:docMk/>
            <pc:sldMk cId="408376181" sldId="279"/>
            <ac:spMk id="2" creationId="{390ADA5D-EF3B-BD4E-93D1-EBAA704F36FE}"/>
          </ac:spMkLst>
        </pc:spChg>
      </pc:sldChg>
      <pc:sldChg chg="modNotesTx">
        <pc:chgData name="Joanna Scouler" userId="da2978bb-3a89-42a2-b6f4-686f2140a0cc" providerId="ADAL" clId="{3563E6FC-D952-5048-822F-879E15F7BDA4}" dt="2022-04-07T14:01:43.617" v="64" actId="20577"/>
        <pc:sldMkLst>
          <pc:docMk/>
          <pc:sldMk cId="2682494639" sldId="298"/>
        </pc:sldMkLst>
      </pc:sldChg>
      <pc:sldChg chg="modSp mod">
        <pc:chgData name="Joanna Scouler" userId="da2978bb-3a89-42a2-b6f4-686f2140a0cc" providerId="ADAL" clId="{3563E6FC-D952-5048-822F-879E15F7BDA4}" dt="2022-04-07T14:01:28.376" v="61" actId="20577"/>
        <pc:sldMkLst>
          <pc:docMk/>
          <pc:sldMk cId="1966693975" sldId="301"/>
        </pc:sldMkLst>
        <pc:spChg chg="mod">
          <ac:chgData name="Joanna Scouler" userId="da2978bb-3a89-42a2-b6f4-686f2140a0cc" providerId="ADAL" clId="{3563E6FC-D952-5048-822F-879E15F7BDA4}" dt="2022-04-07T14:01:15.067" v="49" actId="2711"/>
          <ac:spMkLst>
            <pc:docMk/>
            <pc:sldMk cId="1966693975" sldId="301"/>
            <ac:spMk id="3" creationId="{93A752CD-D21D-0342-A8A9-923DAD2939EC}"/>
          </ac:spMkLst>
        </pc:spChg>
        <pc:spChg chg="mod">
          <ac:chgData name="Joanna Scouler" userId="da2978bb-3a89-42a2-b6f4-686f2140a0cc" providerId="ADAL" clId="{3563E6FC-D952-5048-822F-879E15F7BDA4}" dt="2022-04-07T14:01:23.235" v="57" actId="20577"/>
          <ac:spMkLst>
            <pc:docMk/>
            <pc:sldMk cId="1966693975" sldId="301"/>
            <ac:spMk id="10" creationId="{9C9974A5-8275-CF4E-AF9F-06F6CE8CB111}"/>
          </ac:spMkLst>
        </pc:spChg>
        <pc:spChg chg="mod">
          <ac:chgData name="Joanna Scouler" userId="da2978bb-3a89-42a2-b6f4-686f2140a0cc" providerId="ADAL" clId="{3563E6FC-D952-5048-822F-879E15F7BDA4}" dt="2022-04-07T14:01:26.019" v="59" actId="20577"/>
          <ac:spMkLst>
            <pc:docMk/>
            <pc:sldMk cId="1966693975" sldId="301"/>
            <ac:spMk id="11" creationId="{83040831-9F4D-D845-953A-5CB308BE41E2}"/>
          </ac:spMkLst>
        </pc:spChg>
        <pc:spChg chg="mod">
          <ac:chgData name="Joanna Scouler" userId="da2978bb-3a89-42a2-b6f4-686f2140a0cc" providerId="ADAL" clId="{3563E6FC-D952-5048-822F-879E15F7BDA4}" dt="2022-04-07T14:01:28.376" v="61" actId="20577"/>
          <ac:spMkLst>
            <pc:docMk/>
            <pc:sldMk cId="1966693975" sldId="301"/>
            <ac:spMk id="12" creationId="{633A7E8A-4743-B64C-86DF-5A02881745D1}"/>
          </ac:spMkLst>
        </pc:spChg>
        <pc:spChg chg="mod">
          <ac:chgData name="Joanna Scouler" userId="da2978bb-3a89-42a2-b6f4-686f2140a0cc" providerId="ADAL" clId="{3563E6FC-D952-5048-822F-879E15F7BDA4}" dt="2022-04-07T14:01:20.711" v="55" actId="20577"/>
          <ac:spMkLst>
            <pc:docMk/>
            <pc:sldMk cId="1966693975" sldId="301"/>
            <ac:spMk id="13" creationId="{3E876D59-91E6-364D-B1C6-8965DED5E5DB}"/>
          </ac:spMkLst>
        </pc:spChg>
        <pc:spChg chg="mod">
          <ac:chgData name="Joanna Scouler" userId="da2978bb-3a89-42a2-b6f4-686f2140a0cc" providerId="ADAL" clId="{3563E6FC-D952-5048-822F-879E15F7BDA4}" dt="2022-04-07T14:01:18.957" v="53" actId="20577"/>
          <ac:spMkLst>
            <pc:docMk/>
            <pc:sldMk cId="1966693975" sldId="301"/>
            <ac:spMk id="14" creationId="{A2C825F2-5973-4048-9A5C-E0A4E794080E}"/>
          </ac:spMkLst>
        </pc:spChg>
        <pc:spChg chg="mod">
          <ac:chgData name="Joanna Scouler" userId="da2978bb-3a89-42a2-b6f4-686f2140a0cc" providerId="ADAL" clId="{3563E6FC-D952-5048-822F-879E15F7BDA4}" dt="2022-04-07T14:01:16.617" v="51" actId="20577"/>
          <ac:spMkLst>
            <pc:docMk/>
            <pc:sldMk cId="1966693975" sldId="301"/>
            <ac:spMk id="15" creationId="{3743B4BE-5CB7-F14B-9620-8B20D1CED962}"/>
          </ac:spMkLst>
        </pc:spChg>
      </pc:sldChg>
      <pc:sldChg chg="modSp mod">
        <pc:chgData name="Joanna Scouler" userId="da2978bb-3a89-42a2-b6f4-686f2140a0cc" providerId="ADAL" clId="{3563E6FC-D952-5048-822F-879E15F7BDA4}" dt="2022-04-07T14:02:01.417" v="68" actId="207"/>
        <pc:sldMkLst>
          <pc:docMk/>
          <pc:sldMk cId="2829087147" sldId="302"/>
        </pc:sldMkLst>
        <pc:spChg chg="mod">
          <ac:chgData name="Joanna Scouler" userId="da2978bb-3a89-42a2-b6f4-686f2140a0cc" providerId="ADAL" clId="{3563E6FC-D952-5048-822F-879E15F7BDA4}" dt="2022-04-07T14:01:57.388" v="67" actId="2711"/>
          <ac:spMkLst>
            <pc:docMk/>
            <pc:sldMk cId="2829087147" sldId="302"/>
            <ac:spMk id="4" creationId="{CF99E5B3-3352-4B2D-9896-3FB855600A1A}"/>
          </ac:spMkLst>
        </pc:spChg>
        <pc:spChg chg="mod">
          <ac:chgData name="Joanna Scouler" userId="da2978bb-3a89-42a2-b6f4-686f2140a0cc" providerId="ADAL" clId="{3563E6FC-D952-5048-822F-879E15F7BDA4}" dt="2022-04-07T14:02:01.417" v="68" actId="207"/>
          <ac:spMkLst>
            <pc:docMk/>
            <pc:sldMk cId="2829087147" sldId="302"/>
            <ac:spMk id="7" creationId="{6741E999-8AFB-47AE-B0EC-BBF42ECD8158}"/>
          </ac:spMkLst>
        </pc:spChg>
        <pc:spChg chg="mod">
          <ac:chgData name="Joanna Scouler" userId="da2978bb-3a89-42a2-b6f4-686f2140a0cc" providerId="ADAL" clId="{3563E6FC-D952-5048-822F-879E15F7BDA4}" dt="2022-04-07T14:02:01.417" v="68" actId="207"/>
          <ac:spMkLst>
            <pc:docMk/>
            <pc:sldMk cId="2829087147" sldId="302"/>
            <ac:spMk id="8" creationId="{197C82DF-F7D0-4B35-8A05-9FEC76345604}"/>
          </ac:spMkLst>
        </pc:spChg>
        <pc:spChg chg="mod">
          <ac:chgData name="Joanna Scouler" userId="da2978bb-3a89-42a2-b6f4-686f2140a0cc" providerId="ADAL" clId="{3563E6FC-D952-5048-822F-879E15F7BDA4}" dt="2022-04-07T14:02:01.417" v="68" actId="207"/>
          <ac:spMkLst>
            <pc:docMk/>
            <pc:sldMk cId="2829087147" sldId="302"/>
            <ac:spMk id="9" creationId="{AEE14122-9875-4E50-98FA-B3B42E360DE1}"/>
          </ac:spMkLst>
        </pc:spChg>
        <pc:spChg chg="mod">
          <ac:chgData name="Joanna Scouler" userId="da2978bb-3a89-42a2-b6f4-686f2140a0cc" providerId="ADAL" clId="{3563E6FC-D952-5048-822F-879E15F7BDA4}" dt="2022-04-07T14:02:01.417" v="68" actId="207"/>
          <ac:spMkLst>
            <pc:docMk/>
            <pc:sldMk cId="2829087147" sldId="302"/>
            <ac:spMk id="10" creationId="{95D69243-CD2E-400F-83C6-87DEE6713DF4}"/>
          </ac:spMkLst>
        </pc:spChg>
      </pc:sldChg>
      <pc:sldChg chg="del">
        <pc:chgData name="Joanna Scouler" userId="da2978bb-3a89-42a2-b6f4-686f2140a0cc" providerId="ADAL" clId="{3563E6FC-D952-5048-822F-879E15F7BDA4}" dt="2022-04-07T14:01:05.518" v="46" actId="2696"/>
        <pc:sldMkLst>
          <pc:docMk/>
          <pc:sldMk cId="1658734986" sldId="303"/>
        </pc:sldMkLst>
      </pc:sldChg>
      <pc:sldChg chg="modSp mod">
        <pc:chgData name="Joanna Scouler" userId="da2978bb-3a89-42a2-b6f4-686f2140a0cc" providerId="ADAL" clId="{3563E6FC-D952-5048-822F-879E15F7BDA4}" dt="2022-04-07T14:00:10.743" v="11" actId="20577"/>
        <pc:sldMkLst>
          <pc:docMk/>
          <pc:sldMk cId="2290180924" sldId="356"/>
        </pc:sldMkLst>
        <pc:spChg chg="mod">
          <ac:chgData name="Joanna Scouler" userId="da2978bb-3a89-42a2-b6f4-686f2140a0cc" providerId="ADAL" clId="{3563E6FC-D952-5048-822F-879E15F7BDA4}" dt="2022-04-07T14:00:10.743" v="11" actId="20577"/>
          <ac:spMkLst>
            <pc:docMk/>
            <pc:sldMk cId="2290180924" sldId="356"/>
            <ac:spMk id="6" creationId="{00000000-0000-0000-0000-000000000000}"/>
          </ac:spMkLst>
        </pc:spChg>
        <pc:spChg chg="mod">
          <ac:chgData name="Joanna Scouler" userId="da2978bb-3a89-42a2-b6f4-686f2140a0cc" providerId="ADAL" clId="{3563E6FC-D952-5048-822F-879E15F7BDA4}" dt="2022-04-07T14:00:05.114" v="1" actId="113"/>
          <ac:spMkLst>
            <pc:docMk/>
            <pc:sldMk cId="2290180924" sldId="356"/>
            <ac:spMk id="8" creationId="{5156D7DA-519C-2043-A6BC-E38E546626A2}"/>
          </ac:spMkLst>
        </pc:spChg>
        <pc:spChg chg="mod">
          <ac:chgData name="Joanna Scouler" userId="da2978bb-3a89-42a2-b6f4-686f2140a0cc" providerId="ADAL" clId="{3563E6FC-D952-5048-822F-879E15F7BDA4}" dt="2022-04-07T14:00:05.114" v="1" actId="113"/>
          <ac:spMkLst>
            <pc:docMk/>
            <pc:sldMk cId="2290180924" sldId="356"/>
            <ac:spMk id="9" creationId="{00000000-0000-0000-0000-000000000000}"/>
          </ac:spMkLst>
        </pc:spChg>
        <pc:spChg chg="mod">
          <ac:chgData name="Joanna Scouler" userId="da2978bb-3a89-42a2-b6f4-686f2140a0cc" providerId="ADAL" clId="{3563E6FC-D952-5048-822F-879E15F7BDA4}" dt="2022-04-07T14:00:05.114" v="1" actId="113"/>
          <ac:spMkLst>
            <pc:docMk/>
            <pc:sldMk cId="2290180924" sldId="356"/>
            <ac:spMk id="10" creationId="{00000000-0000-0000-0000-000000000000}"/>
          </ac:spMkLst>
        </pc:spChg>
        <pc:spChg chg="mod">
          <ac:chgData name="Joanna Scouler" userId="da2978bb-3a89-42a2-b6f4-686f2140a0cc" providerId="ADAL" clId="{3563E6FC-D952-5048-822F-879E15F7BDA4}" dt="2022-04-07T14:00:05.114" v="1" actId="113"/>
          <ac:spMkLst>
            <pc:docMk/>
            <pc:sldMk cId="2290180924" sldId="356"/>
            <ac:spMk id="11" creationId="{6CBE1EF2-43B1-4E42-9C68-238C2C00F4DC}"/>
          </ac:spMkLst>
        </pc:spChg>
        <pc:spChg chg="mod">
          <ac:chgData name="Joanna Scouler" userId="da2978bb-3a89-42a2-b6f4-686f2140a0cc" providerId="ADAL" clId="{3563E6FC-D952-5048-822F-879E15F7BDA4}" dt="2022-04-07T14:00:05.114" v="1" actId="113"/>
          <ac:spMkLst>
            <pc:docMk/>
            <pc:sldMk cId="2290180924" sldId="356"/>
            <ac:spMk id="12" creationId="{F7F755F8-E02D-F742-A92D-DA9AA5941E4E}"/>
          </ac:spMkLst>
        </pc:spChg>
      </pc:sldChg>
      <pc:sldChg chg="modSp add mod modClrScheme chgLayout modNotesTx">
        <pc:chgData name="Joanna Scouler" userId="da2978bb-3a89-42a2-b6f4-686f2140a0cc" providerId="ADAL" clId="{3563E6FC-D952-5048-822F-879E15F7BDA4}" dt="2022-04-07T14:31:24.783" v="107" actId="1035"/>
        <pc:sldMkLst>
          <pc:docMk/>
          <pc:sldMk cId="4043307828" sldId="357"/>
        </pc:sldMkLst>
        <pc:spChg chg="mod ord">
          <ac:chgData name="Joanna Scouler" userId="da2978bb-3a89-42a2-b6f4-686f2140a0cc" providerId="ADAL" clId="{3563E6FC-D952-5048-822F-879E15F7BDA4}" dt="2022-04-07T14:04:41.074" v="90" actId="20577"/>
          <ac:spMkLst>
            <pc:docMk/>
            <pc:sldMk cId="4043307828" sldId="357"/>
            <ac:spMk id="2" creationId="{21F6D3BF-8D78-3D41-8D2E-5FED3055FC80}"/>
          </ac:spMkLst>
        </pc:spChg>
        <pc:spChg chg="mod ord">
          <ac:chgData name="Joanna Scouler" userId="da2978bb-3a89-42a2-b6f4-686f2140a0cc" providerId="ADAL" clId="{3563E6FC-D952-5048-822F-879E15F7BDA4}" dt="2022-04-07T14:00:45.987" v="38" actId="20577"/>
          <ac:spMkLst>
            <pc:docMk/>
            <pc:sldMk cId="4043307828" sldId="357"/>
            <ac:spMk id="3" creationId="{8676A10C-2676-7549-90A1-140565D5F092}"/>
          </ac:spMkLst>
        </pc:spChg>
        <pc:spChg chg="mod">
          <ac:chgData name="Joanna Scouler" userId="da2978bb-3a89-42a2-b6f4-686f2140a0cc" providerId="ADAL" clId="{3563E6FC-D952-5048-822F-879E15F7BDA4}" dt="2022-04-07T14:00:57.276" v="44" actId="113"/>
          <ac:spMkLst>
            <pc:docMk/>
            <pc:sldMk cId="4043307828" sldId="357"/>
            <ac:spMk id="13" creationId="{D37C0482-D775-A445-BA21-B90A754A2FDB}"/>
          </ac:spMkLst>
        </pc:spChg>
        <pc:picChg chg="mod">
          <ac:chgData name="Joanna Scouler" userId="da2978bb-3a89-42a2-b6f4-686f2140a0cc" providerId="ADAL" clId="{3563E6FC-D952-5048-822F-879E15F7BDA4}" dt="2022-04-07T14:31:24.783" v="107" actId="1035"/>
          <ac:picMkLst>
            <pc:docMk/>
            <pc:sldMk cId="4043307828" sldId="357"/>
            <ac:picMk id="5" creationId="{9B1FF0AA-BA3D-4843-9191-5E984A736F3E}"/>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6F0D60B-9F90-43F4-A8EA-F807B5EEFFDB}" type="datetimeFigureOut">
              <a:rPr lang="en-GB" smtClean="0"/>
              <a:t>12/04/2024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7F327E-D879-4193-B0D7-BEE89950DB5C}" type="slidenum">
              <a:rPr lang="en-GB" smtClean="0"/>
              <a:t>‹#›</a:t>
            </a:fld>
            <a:endParaRPr lang="en-GB"/>
          </a:p>
        </p:txBody>
      </p:sp>
    </p:spTree>
    <p:extLst>
      <p:ext uri="{BB962C8B-B14F-4D97-AF65-F5344CB8AC3E}">
        <p14:creationId xmlns:p14="http://schemas.microsoft.com/office/powerpoint/2010/main" val="36713615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2</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7625129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a:t>Suggested guidance: </a:t>
            </a:r>
            <a:r>
              <a:rPr lang="en-GB"/>
              <a:t>Students may well say that bacteria ‘die’ but encourage links to aerobic respiration (e.g. what is not able to enter the Petri dish?)</a:t>
            </a:r>
          </a:p>
          <a:p>
            <a:endParaRPr lang="en-GB"/>
          </a:p>
          <a:p>
            <a:r>
              <a:rPr lang="en-GB"/>
              <a:t>Some students may say that this will be more sterile as ‘nothing will be able to get in’. </a:t>
            </a:r>
          </a:p>
          <a:p>
            <a:endParaRPr lang="en-GB"/>
          </a:p>
          <a:p>
            <a:r>
              <a:rPr lang="en-GB"/>
              <a:t>You may also want to talk about anaerobic strains of bacteria.</a:t>
            </a:r>
          </a:p>
          <a:p>
            <a:endParaRPr lang="en-GB"/>
          </a:p>
          <a:p>
            <a:endParaRPr lang="en-GB"/>
          </a:p>
          <a:p>
            <a:r>
              <a:rPr lang="en-GB" b="1"/>
              <a:t>Suggested guidance:</a:t>
            </a:r>
          </a:p>
          <a:p>
            <a:r>
              <a:rPr lang="en-GB" b="0"/>
              <a:t>Talk tasks can be used in a variety of ways to suit the particular needs of the students you are teaching. </a:t>
            </a:r>
            <a:r>
              <a:rPr lang="en-GB" sz="1200" b="0" i="0" u="none" strike="noStrike" cap="none">
                <a:solidFill>
                  <a:schemeClr val="dk1"/>
                </a:solidFill>
                <a:effectLst/>
                <a:latin typeface="+mn-lt"/>
                <a:ea typeface="Calibri"/>
                <a:cs typeface="Calibri"/>
                <a:sym typeface="Calibri"/>
              </a:rPr>
              <a:t>Through exchanging views with others, students develop their understanding of the science beyond what could be achieved individually. </a:t>
            </a:r>
          </a:p>
          <a:p>
            <a:endParaRPr lang="en-GB" sz="1200" b="0" i="0" u="none" strike="noStrike" cap="none">
              <a:solidFill>
                <a:schemeClr val="dk1"/>
              </a:solidFill>
              <a:effectLst/>
              <a:latin typeface="+mn-lt"/>
              <a:cs typeface="Calibri"/>
              <a:sym typeface="Calibri"/>
            </a:endParaRPr>
          </a:p>
          <a:p>
            <a:r>
              <a:rPr lang="en-GB" sz="1200" b="0" i="0" u="none" strike="noStrike" cap="none">
                <a:solidFill>
                  <a:schemeClr val="dk1"/>
                </a:solidFill>
                <a:effectLst/>
                <a:latin typeface="+mn-lt"/>
                <a:cs typeface="Calibri"/>
                <a:sym typeface="Calibri"/>
              </a:rPr>
              <a:t>Science classrooms that successfully integrate talk have the following features:</a:t>
            </a:r>
          </a:p>
          <a:p>
            <a:pPr>
              <a:buAutoNum type="arabicPeriod"/>
            </a:pPr>
            <a:r>
              <a:rPr lang="en-GB" sz="1200" b="0" i="0" u="none" strike="noStrike" cap="none">
                <a:solidFill>
                  <a:schemeClr val="dk1"/>
                </a:solidFill>
                <a:effectLst/>
                <a:latin typeface="+mn-lt"/>
                <a:ea typeface="Calibri"/>
                <a:cs typeface="Calibri"/>
                <a:sym typeface="Calibri"/>
              </a:rPr>
              <a:t>Science talk is a regular feature of lessons and is woven into classroom activities.</a:t>
            </a:r>
          </a:p>
          <a:p>
            <a:pPr>
              <a:buAutoNum type="arabicPeriod"/>
            </a:pPr>
            <a:r>
              <a:rPr lang="en-GB" sz="1200" b="0" i="0" u="none" strike="noStrike" cap="none">
                <a:solidFill>
                  <a:schemeClr val="dk1"/>
                </a:solidFill>
                <a:effectLst/>
                <a:latin typeface="+mn-lt"/>
                <a:ea typeface="Calibri"/>
                <a:cs typeface="Calibri"/>
                <a:sym typeface="Calibri"/>
              </a:rPr>
              <a:t>Students are paired or grouped strategically by the teacher to ensure productive interaction. This might take into consideration the students’ proficiency of the English language, how encouraging they might be to peers and their attainment in the topic. It’s a good idea to consider these pairings in the class seating plan.</a:t>
            </a:r>
          </a:p>
          <a:p>
            <a:pPr>
              <a:buAutoNum type="arabicPeriod"/>
            </a:pPr>
            <a:r>
              <a:rPr lang="en-GB" sz="1200" b="0" i="0" u="none" strike="noStrike" cap="none">
                <a:solidFill>
                  <a:schemeClr val="dk1"/>
                </a:solidFill>
                <a:effectLst/>
                <a:latin typeface="+mn-lt"/>
                <a:ea typeface="Calibri"/>
                <a:cs typeface="Calibri"/>
                <a:sym typeface="Calibri"/>
              </a:rPr>
              <a:t>Students are encouraged and supported to talk, but are not forced to talk.</a:t>
            </a:r>
          </a:p>
          <a:p>
            <a:pPr>
              <a:buAutoNum type="arabicPeriod"/>
            </a:pPr>
            <a:r>
              <a:rPr lang="en-GB" sz="1200" b="0" i="0" u="none" strike="noStrike" cap="none">
                <a:solidFill>
                  <a:schemeClr val="dk1"/>
                </a:solidFill>
                <a:effectLst/>
                <a:latin typeface="+mn-lt"/>
                <a:ea typeface="Calibri"/>
                <a:cs typeface="Calibri"/>
                <a:sym typeface="Calibri"/>
              </a:rPr>
              <a:t>The teacher should take on the role of a facilitator, engaging with conversations where necessary and encouraging or steering the conversation where needed. </a:t>
            </a:r>
          </a:p>
          <a:p>
            <a:pPr>
              <a:buAutoNum type="arabicPeriod"/>
            </a:pPr>
            <a:r>
              <a:rPr lang="en-GB" sz="1200" b="0" i="0" u="none" strike="noStrike" cap="none">
                <a:solidFill>
                  <a:schemeClr val="dk1"/>
                </a:solidFill>
                <a:effectLst/>
                <a:latin typeface="+mn-lt"/>
                <a:ea typeface="Calibri"/>
                <a:cs typeface="Calibri"/>
                <a:sym typeface="Calibri"/>
              </a:rPr>
              <a:t>Students are encouraged to use the language they have to express their ideas (e.g., everyday language, imperfect English, native language), but also to incorporate science specific terminology where this is more accurate or has been taught.</a:t>
            </a:r>
          </a:p>
          <a:p>
            <a:r>
              <a:rPr lang="en-GB" sz="1200" b="0" i="0" u="none" strike="noStrike" cap="none">
                <a:solidFill>
                  <a:schemeClr val="dk1"/>
                </a:solidFill>
                <a:effectLst/>
                <a:latin typeface="+mn-lt"/>
                <a:ea typeface="Calibri"/>
                <a:cs typeface="Calibri"/>
                <a:sym typeface="Calibri"/>
              </a:rPr>
              <a:t>6. Scientifically inaccurate ideas are not dismissed by the partner or teacher; open discussion and further investigation are relied on to help students construct ideas that support them to progress in their scientific understanding. </a:t>
            </a:r>
          </a:p>
          <a:p>
            <a:r>
              <a:rPr lang="en-GB" sz="1200" b="0" i="0" u="none" strike="noStrike" cap="none">
                <a:solidFill>
                  <a:schemeClr val="dk1"/>
                </a:solidFill>
                <a:effectLst/>
                <a:latin typeface="+mn-lt"/>
                <a:ea typeface="Calibri"/>
                <a:cs typeface="Calibri"/>
                <a:sym typeface="Calibri"/>
              </a:rPr>
              <a:t>7. Guidelines for behaviour during talk tasks are explicit and frequently reviewed. Rules for students might be:</a:t>
            </a:r>
          </a:p>
          <a:p>
            <a:pPr lvl="1">
              <a:buFont typeface="Arial" panose="020B0604020202020204" pitchFamily="34" charset="0"/>
              <a:buChar char="•"/>
            </a:pPr>
            <a:r>
              <a:rPr lang="en-GB" sz="1200" b="0" i="1" u="none" strike="noStrike" cap="none">
                <a:solidFill>
                  <a:schemeClr val="dk1"/>
                </a:solidFill>
                <a:effectLst/>
                <a:latin typeface="+mn-lt"/>
                <a:ea typeface="Calibri"/>
                <a:cs typeface="Calibri"/>
                <a:sym typeface="Calibri"/>
              </a:rPr>
              <a:t>Listen carefully to your partner</a:t>
            </a:r>
          </a:p>
          <a:p>
            <a:pPr lvl="1">
              <a:buFont typeface="Arial" panose="020B0604020202020204" pitchFamily="34" charset="0"/>
              <a:buChar char="•"/>
            </a:pPr>
            <a:r>
              <a:rPr lang="en-GB" sz="1200" b="0" i="1" u="none" strike="noStrike" cap="none">
                <a:solidFill>
                  <a:schemeClr val="dk1"/>
                </a:solidFill>
                <a:effectLst/>
                <a:latin typeface="+mn-lt"/>
                <a:ea typeface="Calibri"/>
                <a:cs typeface="Calibri"/>
                <a:sym typeface="Calibri"/>
              </a:rPr>
              <a:t>Take turns talking.</a:t>
            </a:r>
          </a:p>
          <a:p>
            <a:pPr lvl="1">
              <a:buFont typeface="Arial" panose="020B0604020202020204" pitchFamily="34" charset="0"/>
              <a:buChar char="•"/>
            </a:pPr>
            <a:r>
              <a:rPr lang="en-GB" sz="1200" b="0" i="1" u="none" strike="noStrike" cap="none">
                <a:solidFill>
                  <a:schemeClr val="dk1"/>
                </a:solidFill>
                <a:effectLst/>
                <a:latin typeface="+mn-lt"/>
                <a:ea typeface="Calibri"/>
                <a:cs typeface="Calibri"/>
                <a:sym typeface="Calibri"/>
              </a:rPr>
              <a:t>Speak one at a time, without interrupting.</a:t>
            </a:r>
          </a:p>
          <a:p>
            <a:pPr lvl="1">
              <a:buFont typeface="Arial" panose="020B0604020202020204" pitchFamily="34" charset="0"/>
              <a:buChar char="•"/>
            </a:pPr>
            <a:r>
              <a:rPr lang="en-GB" sz="1200" b="0" i="1" u="none" strike="noStrike" cap="none">
                <a:solidFill>
                  <a:schemeClr val="dk1"/>
                </a:solidFill>
                <a:effectLst/>
                <a:latin typeface="+mn-lt"/>
                <a:ea typeface="Calibri"/>
                <a:cs typeface="Calibri"/>
                <a:sym typeface="Calibri"/>
              </a:rPr>
              <a:t>Politely agree or disagree and explain why.</a:t>
            </a:r>
          </a:p>
          <a:p>
            <a:pPr lvl="1">
              <a:buFont typeface="Arial" panose="020B0604020202020204" pitchFamily="34" charset="0"/>
              <a:buChar char="•"/>
            </a:pPr>
            <a:r>
              <a:rPr lang="en-GB" sz="1200" b="0" i="1" u="none" strike="noStrike" cap="none">
                <a:solidFill>
                  <a:schemeClr val="dk1"/>
                </a:solidFill>
                <a:effectLst/>
                <a:latin typeface="+mn-lt"/>
                <a:ea typeface="Calibri"/>
                <a:cs typeface="Calibri"/>
                <a:sym typeface="Calibri"/>
              </a:rPr>
              <a:t>Politely point out if your partner has used a scientific word incorrectly, if they have explained the science incorrectly, or if there is a more accurate way to describe something.</a:t>
            </a:r>
          </a:p>
          <a:p>
            <a:pPr lvl="1">
              <a:buFont typeface="Arial" panose="020B0604020202020204" pitchFamily="34" charset="0"/>
              <a:buChar char="•"/>
            </a:pPr>
            <a:r>
              <a:rPr lang="en-GB" sz="1200" b="0" i="1" u="none" strike="noStrike" cap="none">
                <a:solidFill>
                  <a:schemeClr val="dk1"/>
                </a:solidFill>
                <a:effectLst/>
                <a:latin typeface="+mn-lt"/>
                <a:ea typeface="Calibri"/>
                <a:cs typeface="Calibri"/>
                <a:sym typeface="Calibri"/>
              </a:rPr>
              <a:t>If confused, ask questions.</a:t>
            </a:r>
          </a:p>
          <a:p>
            <a:pPr lvl="1">
              <a:buFont typeface="Arial" panose="020B0604020202020204" pitchFamily="34" charset="0"/>
              <a:buChar char="•"/>
            </a:pPr>
            <a:r>
              <a:rPr lang="en-GB" sz="1200" b="0" i="1" u="none" strike="noStrike" cap="none">
                <a:solidFill>
                  <a:schemeClr val="dk1"/>
                </a:solidFill>
                <a:effectLst/>
                <a:latin typeface="+mn-lt"/>
                <a:ea typeface="Calibri"/>
                <a:cs typeface="Calibri"/>
                <a:sym typeface="Calibri"/>
              </a:rPr>
              <a:t>Stay focused on the discussion topic.</a:t>
            </a:r>
          </a:p>
          <a:p>
            <a:pPr lvl="1">
              <a:buFont typeface="Arial" panose="020B0604020202020204" pitchFamily="34" charset="0"/>
              <a:buChar char="•"/>
            </a:pPr>
            <a:r>
              <a:rPr lang="en-GB" sz="1200" b="0" i="1" u="none" strike="noStrike" cap="none">
                <a:solidFill>
                  <a:schemeClr val="dk1"/>
                </a:solidFill>
                <a:effectLst/>
                <a:latin typeface="+mn-lt"/>
                <a:ea typeface="Calibri"/>
                <a:cs typeface="Calibri"/>
                <a:sym typeface="Calibri"/>
              </a:rPr>
              <a:t>Respond to one another.</a:t>
            </a:r>
            <a:endParaRPr lang="en-GB"/>
          </a:p>
          <a:p>
            <a:endParaRPr lang="en-GB"/>
          </a:p>
        </p:txBody>
      </p:sp>
      <p:sp>
        <p:nvSpPr>
          <p:cNvPr id="4" name="Slide Number Placeholder 3"/>
          <p:cNvSpPr>
            <a:spLocks noGrp="1"/>
          </p:cNvSpPr>
          <p:nvPr>
            <p:ph type="sldNum" sz="quarter" idx="5"/>
          </p:nvPr>
        </p:nvSpPr>
        <p:spPr/>
        <p:txBody>
          <a:bodyPr/>
          <a:lstStyle/>
          <a:p>
            <a:fld id="{4B7F327E-D879-4193-B0D7-BEE89950DB5C}" type="slidenum">
              <a:rPr lang="en-GB" smtClean="0"/>
              <a:t>11</a:t>
            </a:fld>
            <a:endParaRPr lang="en-GB"/>
          </a:p>
        </p:txBody>
      </p:sp>
    </p:spTree>
    <p:extLst>
      <p:ext uri="{BB962C8B-B14F-4D97-AF65-F5344CB8AC3E}">
        <p14:creationId xmlns:p14="http://schemas.microsoft.com/office/powerpoint/2010/main" val="37835845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baseline="0"/>
              <a:t>Purpose: </a:t>
            </a:r>
            <a:r>
              <a:rPr lang="en-GB" b="0" baseline="0"/>
              <a:t>This is a knowledge drill. The purpose of this is to check that the critical knowledge is secure before pupils move onto independent practice.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a:p>
          <a:p>
            <a:pPr marL="0" marR="0" lvl="0" indent="0" algn="l" defTabSz="914400" rtl="0" eaLnBrk="1" fontAlgn="auto" latinLnBrk="0" hangingPunct="1">
              <a:lnSpc>
                <a:spcPct val="100000"/>
              </a:lnSpc>
              <a:spcBef>
                <a:spcPts val="0"/>
              </a:spcBef>
              <a:spcAft>
                <a:spcPts val="0"/>
              </a:spcAft>
              <a:buClrTx/>
              <a:buSzTx/>
              <a:buFontTx/>
              <a:buNone/>
              <a:tabLst/>
              <a:defRPr/>
            </a:pPr>
            <a:r>
              <a:rPr lang="en-GB" b="1" baseline="0"/>
              <a:t>Suggested guidance:</a:t>
            </a:r>
            <a:r>
              <a:rPr lang="en-GB" b="0" baseline="0"/>
              <a:t> There are a range of ways this could be done depending on time and ability range of the class: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Mini whiteboards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full sentences in exercise books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short answers in exercise books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In the pupil workbook</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pair talk</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cold call</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endParaRPr lang="en-GB" b="1" baseline="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aseline="0"/>
          </a:p>
        </p:txBody>
      </p:sp>
      <p:sp>
        <p:nvSpPr>
          <p:cNvPr id="4" name="Slide Number Placeholder 3"/>
          <p:cNvSpPr>
            <a:spLocks noGrp="1"/>
          </p:cNvSpPr>
          <p:nvPr>
            <p:ph type="sldNum" sz="quarter" idx="10"/>
          </p:nvPr>
        </p:nvSpPr>
        <p:spPr/>
        <p:txBody>
          <a:bodyPr/>
          <a:lstStyle/>
          <a:p>
            <a:fld id="{4B7F327E-D879-4193-B0D7-BEE89950DB5C}" type="slidenum">
              <a:rPr lang="en-GB" smtClean="0"/>
              <a:t>12</a:t>
            </a:fld>
            <a:endParaRPr lang="en-GB"/>
          </a:p>
        </p:txBody>
      </p:sp>
    </p:spTree>
    <p:extLst>
      <p:ext uri="{BB962C8B-B14F-4D97-AF65-F5344CB8AC3E}">
        <p14:creationId xmlns:p14="http://schemas.microsoft.com/office/powerpoint/2010/main" val="27083953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baseline="0"/>
              <a:t>Purpose: </a:t>
            </a:r>
            <a:r>
              <a:rPr lang="en-GB" b="0" baseline="0"/>
              <a:t>This is a knowledge drill. The purpose of this is to check that the critical knowledge is secure before pupils move onto independent practice.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a:p>
          <a:p>
            <a:pPr marL="0" marR="0" lvl="0" indent="0" algn="l" defTabSz="914400" rtl="0" eaLnBrk="1" fontAlgn="auto" latinLnBrk="0" hangingPunct="1">
              <a:lnSpc>
                <a:spcPct val="100000"/>
              </a:lnSpc>
              <a:spcBef>
                <a:spcPts val="0"/>
              </a:spcBef>
              <a:spcAft>
                <a:spcPts val="0"/>
              </a:spcAft>
              <a:buClrTx/>
              <a:buSzTx/>
              <a:buFontTx/>
              <a:buNone/>
              <a:tabLst/>
              <a:defRPr/>
            </a:pPr>
            <a:r>
              <a:rPr lang="en-GB" b="1" baseline="0"/>
              <a:t>Suggested guidance:</a:t>
            </a:r>
            <a:r>
              <a:rPr lang="en-GB" b="0" baseline="0"/>
              <a:t> There are a range of ways this could be done depending on time and ability range of the class: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Mini whiteboards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full sentences in exercise books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short answers in exercise books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In the pupil workbook</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pair talk</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cold call</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endParaRPr lang="en-GB" b="1" baseline="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aseline="0"/>
          </a:p>
        </p:txBody>
      </p:sp>
      <p:sp>
        <p:nvSpPr>
          <p:cNvPr id="4" name="Slide Number Placeholder 3"/>
          <p:cNvSpPr>
            <a:spLocks noGrp="1"/>
          </p:cNvSpPr>
          <p:nvPr>
            <p:ph type="sldNum" sz="quarter" idx="10"/>
          </p:nvPr>
        </p:nvSpPr>
        <p:spPr/>
        <p:txBody>
          <a:bodyPr/>
          <a:lstStyle/>
          <a:p>
            <a:fld id="{4B7F327E-D879-4193-B0D7-BEE89950DB5C}" type="slidenum">
              <a:rPr lang="en-GB" smtClean="0"/>
              <a:t>13</a:t>
            </a:fld>
            <a:endParaRPr lang="en-GB"/>
          </a:p>
        </p:txBody>
      </p:sp>
    </p:spTree>
    <p:extLst>
      <p:ext uri="{BB962C8B-B14F-4D97-AF65-F5344CB8AC3E}">
        <p14:creationId xmlns:p14="http://schemas.microsoft.com/office/powerpoint/2010/main" val="12572516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An opportunity for students to consolidate their knowledge of aseptic technique – </a:t>
            </a:r>
            <a:r>
              <a:rPr lang="en-GB" b="1"/>
              <a:t>can be used before or after practical</a:t>
            </a:r>
          </a:p>
          <a:p>
            <a:endParaRPr lang="en-GB"/>
          </a:p>
          <a:p>
            <a:r>
              <a:rPr lang="en-GB"/>
              <a:t>Stretch: What would happen if cultures were incubated at a temperature of 50</a:t>
            </a:r>
            <a:r>
              <a:rPr lang="en-GB" sz="1200" b="0">
                <a:solidFill>
                  <a:schemeClr val="accent1"/>
                </a:solidFill>
                <a:latin typeface="Century Gothic" panose="020B0502020202020204" pitchFamily="34" charset="0"/>
              </a:rPr>
              <a:t>°C? (opportunity to discuss enzymes denaturing etc. if able)</a:t>
            </a:r>
            <a:endParaRPr lang="en-GB" b="0"/>
          </a:p>
        </p:txBody>
      </p:sp>
      <p:sp>
        <p:nvSpPr>
          <p:cNvPr id="4" name="Slide Number Placeholder 3"/>
          <p:cNvSpPr>
            <a:spLocks noGrp="1"/>
          </p:cNvSpPr>
          <p:nvPr>
            <p:ph type="sldNum" sz="quarter" idx="5"/>
          </p:nvPr>
        </p:nvSpPr>
        <p:spPr/>
        <p:txBody>
          <a:bodyPr/>
          <a:lstStyle/>
          <a:p>
            <a:fld id="{4B7F327E-D879-4193-B0D7-BEE89950DB5C}" type="slidenum">
              <a:rPr lang="en-GB" smtClean="0"/>
              <a:t>14</a:t>
            </a:fld>
            <a:endParaRPr lang="en-GB"/>
          </a:p>
        </p:txBody>
      </p:sp>
    </p:spTree>
    <p:extLst>
      <p:ext uri="{BB962C8B-B14F-4D97-AF65-F5344CB8AC3E}">
        <p14:creationId xmlns:p14="http://schemas.microsoft.com/office/powerpoint/2010/main" val="35305532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This slide models the process of answering an </a:t>
            </a:r>
            <a:r>
              <a:rPr lang="en-GB" b="1"/>
              <a:t>explain</a:t>
            </a:r>
            <a:r>
              <a:rPr lang="en-GB"/>
              <a:t> question.</a:t>
            </a:r>
          </a:p>
          <a:p>
            <a:endParaRPr lang="en-GB"/>
          </a:p>
          <a:p>
            <a:r>
              <a:rPr lang="en-GB"/>
              <a:t>Firstly, students are presented with a generic </a:t>
            </a:r>
            <a:r>
              <a:rPr lang="en-GB" b="1"/>
              <a:t>explain</a:t>
            </a:r>
            <a:r>
              <a:rPr lang="en-GB"/>
              <a:t> question, along with a model answer. Students are also given some simple guidance to follow for producing their own describe answer.</a:t>
            </a:r>
          </a:p>
          <a:p>
            <a:endParaRPr lang="en-GB"/>
          </a:p>
          <a:p>
            <a:r>
              <a:rPr lang="en-GB"/>
              <a:t>The generic question and answer should be used by the teacher to remind students of </a:t>
            </a:r>
          </a:p>
          <a:p>
            <a:pPr>
              <a:buFont typeface="Arial" panose="020B0604020202020204" pitchFamily="34" charset="0"/>
              <a:buChar char="•"/>
            </a:pPr>
            <a:r>
              <a:rPr lang="en-GB"/>
              <a:t>the key features of a great answer</a:t>
            </a:r>
          </a:p>
          <a:p>
            <a:pPr>
              <a:buFont typeface="Arial" panose="020B0604020202020204" pitchFamily="34" charset="0"/>
              <a:buChar char="•"/>
            </a:pPr>
            <a:r>
              <a:rPr lang="en-GB"/>
              <a:t>how to structure their answer</a:t>
            </a:r>
          </a:p>
          <a:p>
            <a:pPr>
              <a:buFont typeface="Arial" panose="020B0604020202020204" pitchFamily="34" charset="0"/>
              <a:buChar char="•"/>
            </a:pPr>
            <a:r>
              <a:rPr lang="en-GB"/>
              <a:t>why the model answer is a good example</a:t>
            </a:r>
          </a:p>
          <a:p>
            <a:pPr>
              <a:buFont typeface="Arial" panose="020B0604020202020204" pitchFamily="34" charset="0"/>
              <a:buChar char="•"/>
            </a:pPr>
            <a:endParaRPr lang="en-GB"/>
          </a:p>
          <a:p>
            <a:pPr marL="228600" indent="0">
              <a:buFont typeface="Arial" panose="020B0604020202020204" pitchFamily="34" charset="0"/>
              <a:buNone/>
            </a:pPr>
            <a:r>
              <a:rPr lang="en-GB"/>
              <a:t>Following this, students will be required to apply this process to answer their own explain question, which will appear in place of the generic questions. This explain question will be specific to the topic students are learning about in the lesson. Give students time to write their own answer to this, ensuring that they use the guidance provided. To further scaffold this task for students, it may be appropriate to:</a:t>
            </a:r>
          </a:p>
          <a:p>
            <a:pPr marL="400050" indent="-171450">
              <a:buFont typeface="Arial" panose="020B0604020202020204" pitchFamily="34" charset="0"/>
              <a:buChar char="•"/>
            </a:pPr>
            <a:r>
              <a:rPr lang="en-GB"/>
              <a:t>pair students up to write an answer together</a:t>
            </a:r>
          </a:p>
          <a:p>
            <a:pPr marL="400050" indent="-171450">
              <a:buFont typeface="Arial" panose="020B0604020202020204" pitchFamily="34" charset="0"/>
              <a:buChar char="•"/>
            </a:pPr>
            <a:r>
              <a:rPr lang="en-GB"/>
              <a:t>list for students the key words you would like them to include in the answer</a:t>
            </a:r>
          </a:p>
          <a:p>
            <a:pPr marL="400050" indent="-171450">
              <a:buFont typeface="Arial" panose="020B0604020202020204" pitchFamily="34" charset="0"/>
              <a:buChar char="•"/>
            </a:pPr>
            <a:r>
              <a:rPr lang="en-GB"/>
              <a:t>provide a writing frame or ‘points to include’ for students</a:t>
            </a:r>
          </a:p>
          <a:p>
            <a:pPr marL="228600" indent="0">
              <a:buFont typeface="Arial" panose="020B0604020202020204" pitchFamily="34" charset="0"/>
              <a:buNone/>
            </a:pPr>
            <a:endParaRPr lang="en-GB"/>
          </a:p>
          <a:p>
            <a:pPr marL="228600" indent="0">
              <a:buFont typeface="Arial" panose="020B0604020202020204" pitchFamily="34" charset="0"/>
              <a:buNone/>
            </a:pPr>
            <a:r>
              <a:rPr lang="en-GB"/>
              <a:t>A model answer for this question will appear. Teachers should review the model answer with students by referencing the guidance in the green box. For example ‘we can see item 1 in the guidance is to begin with a scientific statement. Notice in the model answer here we have done just that’. Or ‘item 2 in the guidance here says that we should use a linking statement in the answer. Has this been achieved in the model answer? Where can we see this?’.</a:t>
            </a:r>
          </a:p>
          <a:p>
            <a:endParaRPr lang="en-GB"/>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15</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4994847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This slide models the process of answering an </a:t>
            </a:r>
            <a:r>
              <a:rPr lang="en-GB" b="1"/>
              <a:t>explain</a:t>
            </a:r>
            <a:r>
              <a:rPr lang="en-GB"/>
              <a:t> question.</a:t>
            </a:r>
          </a:p>
          <a:p>
            <a:endParaRPr lang="en-GB"/>
          </a:p>
          <a:p>
            <a:r>
              <a:rPr lang="en-GB"/>
              <a:t>Firstly, students are presented with a generic </a:t>
            </a:r>
            <a:r>
              <a:rPr lang="en-GB" b="1"/>
              <a:t>explain</a:t>
            </a:r>
            <a:r>
              <a:rPr lang="en-GB"/>
              <a:t> question, along with a model answer. Students are also given some simple guidance to follow for producing their own describe answer.</a:t>
            </a:r>
          </a:p>
          <a:p>
            <a:endParaRPr lang="en-GB"/>
          </a:p>
          <a:p>
            <a:r>
              <a:rPr lang="en-GB"/>
              <a:t>The generic question and answer should be used by the teacher to remind students of </a:t>
            </a:r>
          </a:p>
          <a:p>
            <a:pPr>
              <a:buFont typeface="Arial" panose="020B0604020202020204" pitchFamily="34" charset="0"/>
              <a:buChar char="•"/>
            </a:pPr>
            <a:r>
              <a:rPr lang="en-GB"/>
              <a:t>the key features of a great answer</a:t>
            </a:r>
          </a:p>
          <a:p>
            <a:pPr>
              <a:buFont typeface="Arial" panose="020B0604020202020204" pitchFamily="34" charset="0"/>
              <a:buChar char="•"/>
            </a:pPr>
            <a:r>
              <a:rPr lang="en-GB"/>
              <a:t>how to structure their answer</a:t>
            </a:r>
          </a:p>
          <a:p>
            <a:pPr>
              <a:buFont typeface="Arial" panose="020B0604020202020204" pitchFamily="34" charset="0"/>
              <a:buChar char="•"/>
            </a:pPr>
            <a:r>
              <a:rPr lang="en-GB"/>
              <a:t>why the model answer is a good example</a:t>
            </a:r>
          </a:p>
          <a:p>
            <a:pPr>
              <a:buFont typeface="Arial" panose="020B0604020202020204" pitchFamily="34" charset="0"/>
              <a:buChar char="•"/>
            </a:pPr>
            <a:endParaRPr lang="en-GB"/>
          </a:p>
          <a:p>
            <a:pPr marL="228600" indent="0">
              <a:buFont typeface="Arial" panose="020B0604020202020204" pitchFamily="34" charset="0"/>
              <a:buNone/>
            </a:pPr>
            <a:r>
              <a:rPr lang="en-GB"/>
              <a:t>Following this, students will be required to apply this process to answer their own explain question, which will appear in place of the generic questions. This explain question will be specific to the topic students are learning about in the lesson. Give students time to write their own answer to this, ensuring that they use the guidance provided. To further scaffold this task for students, it may be appropriate to:</a:t>
            </a:r>
          </a:p>
          <a:p>
            <a:pPr marL="400050" indent="-171450">
              <a:buFont typeface="Arial" panose="020B0604020202020204" pitchFamily="34" charset="0"/>
              <a:buChar char="•"/>
            </a:pPr>
            <a:r>
              <a:rPr lang="en-GB"/>
              <a:t>pair students up to write an answer together</a:t>
            </a:r>
          </a:p>
          <a:p>
            <a:pPr marL="400050" indent="-171450">
              <a:buFont typeface="Arial" panose="020B0604020202020204" pitchFamily="34" charset="0"/>
              <a:buChar char="•"/>
            </a:pPr>
            <a:r>
              <a:rPr lang="en-GB"/>
              <a:t>list for students the key words you would like them to include in the answer</a:t>
            </a:r>
          </a:p>
          <a:p>
            <a:pPr marL="400050" indent="-171450">
              <a:buFont typeface="Arial" panose="020B0604020202020204" pitchFamily="34" charset="0"/>
              <a:buChar char="•"/>
            </a:pPr>
            <a:r>
              <a:rPr lang="en-GB"/>
              <a:t>provide a writing frame or ‘points to include’ for students</a:t>
            </a:r>
          </a:p>
          <a:p>
            <a:pPr marL="228600" indent="0">
              <a:buFont typeface="Arial" panose="020B0604020202020204" pitchFamily="34" charset="0"/>
              <a:buNone/>
            </a:pPr>
            <a:endParaRPr lang="en-GB"/>
          </a:p>
          <a:p>
            <a:pPr marL="228600" indent="0">
              <a:buFont typeface="Arial" panose="020B0604020202020204" pitchFamily="34" charset="0"/>
              <a:buNone/>
            </a:pPr>
            <a:r>
              <a:rPr lang="en-GB"/>
              <a:t>A model answer for this question will appear. Teachers should review the model answer with students by referencing the guidance in the green box. For example ‘we can see item 1 in the guidance is to begin with a scientific statement. Notice in the model answer here we have done just that’. Or ‘item 2 in the guidance here says that we should use a linking statement in the answer. Has this been achieved in the model answer? Where can we see this?’.</a:t>
            </a:r>
          </a:p>
          <a:p>
            <a:endParaRPr lang="en-GB"/>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16</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526207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This slide models the process of answering an </a:t>
            </a:r>
            <a:r>
              <a:rPr lang="en-GB" b="1"/>
              <a:t>explain</a:t>
            </a:r>
            <a:r>
              <a:rPr lang="en-GB"/>
              <a:t> question.</a:t>
            </a:r>
          </a:p>
          <a:p>
            <a:endParaRPr lang="en-GB"/>
          </a:p>
          <a:p>
            <a:r>
              <a:rPr lang="en-GB"/>
              <a:t>Firstly, students are presented with a generic </a:t>
            </a:r>
            <a:r>
              <a:rPr lang="en-GB" b="1"/>
              <a:t>explain</a:t>
            </a:r>
            <a:r>
              <a:rPr lang="en-GB"/>
              <a:t> question, along with a model answer. Students are also given some simple guidance to follow for producing their own describe answer.</a:t>
            </a:r>
          </a:p>
          <a:p>
            <a:endParaRPr lang="en-GB"/>
          </a:p>
          <a:p>
            <a:r>
              <a:rPr lang="en-GB"/>
              <a:t>The generic question and answer should be used by the teacher to remind students of </a:t>
            </a:r>
          </a:p>
          <a:p>
            <a:pPr>
              <a:buFont typeface="Arial" panose="020B0604020202020204" pitchFamily="34" charset="0"/>
              <a:buChar char="•"/>
            </a:pPr>
            <a:r>
              <a:rPr lang="en-GB"/>
              <a:t>the key features of a great answer</a:t>
            </a:r>
          </a:p>
          <a:p>
            <a:pPr>
              <a:buFont typeface="Arial" panose="020B0604020202020204" pitchFamily="34" charset="0"/>
              <a:buChar char="•"/>
            </a:pPr>
            <a:r>
              <a:rPr lang="en-GB"/>
              <a:t>how to structure their answer</a:t>
            </a:r>
          </a:p>
          <a:p>
            <a:pPr>
              <a:buFont typeface="Arial" panose="020B0604020202020204" pitchFamily="34" charset="0"/>
              <a:buChar char="•"/>
            </a:pPr>
            <a:r>
              <a:rPr lang="en-GB"/>
              <a:t>why the model answer is a good example</a:t>
            </a:r>
          </a:p>
          <a:p>
            <a:pPr>
              <a:buFont typeface="Arial" panose="020B0604020202020204" pitchFamily="34" charset="0"/>
              <a:buChar char="•"/>
            </a:pPr>
            <a:endParaRPr lang="en-GB"/>
          </a:p>
          <a:p>
            <a:pPr marL="228600" indent="0">
              <a:buFont typeface="Arial" panose="020B0604020202020204" pitchFamily="34" charset="0"/>
              <a:buNone/>
            </a:pPr>
            <a:r>
              <a:rPr lang="en-GB"/>
              <a:t>Following this, students will be required to apply this process to answer their own explain question, which will appear in place of the generic questions. This explain question will be specific to the topic students are learning about in the lesson. Give students time to write their own answer to this, ensuring that they use the guidance provided. To further scaffold this task for students, it may be appropriate to:</a:t>
            </a:r>
          </a:p>
          <a:p>
            <a:pPr marL="400050" indent="-171450">
              <a:buFont typeface="Arial" panose="020B0604020202020204" pitchFamily="34" charset="0"/>
              <a:buChar char="•"/>
            </a:pPr>
            <a:r>
              <a:rPr lang="en-GB"/>
              <a:t>pair students up to write an answer together</a:t>
            </a:r>
          </a:p>
          <a:p>
            <a:pPr marL="400050" indent="-171450">
              <a:buFont typeface="Arial" panose="020B0604020202020204" pitchFamily="34" charset="0"/>
              <a:buChar char="•"/>
            </a:pPr>
            <a:r>
              <a:rPr lang="en-GB"/>
              <a:t>list for students the key words you would like them to include in the answer</a:t>
            </a:r>
          </a:p>
          <a:p>
            <a:pPr marL="400050" indent="-171450">
              <a:buFont typeface="Arial" panose="020B0604020202020204" pitchFamily="34" charset="0"/>
              <a:buChar char="•"/>
            </a:pPr>
            <a:r>
              <a:rPr lang="en-GB"/>
              <a:t>provide a writing frame or ‘points to include’ for students</a:t>
            </a:r>
          </a:p>
          <a:p>
            <a:pPr marL="228600" indent="0">
              <a:buFont typeface="Arial" panose="020B0604020202020204" pitchFamily="34" charset="0"/>
              <a:buNone/>
            </a:pPr>
            <a:endParaRPr lang="en-GB"/>
          </a:p>
          <a:p>
            <a:pPr marL="228600" indent="0">
              <a:buFont typeface="Arial" panose="020B0604020202020204" pitchFamily="34" charset="0"/>
              <a:buNone/>
            </a:pPr>
            <a:r>
              <a:rPr lang="en-GB"/>
              <a:t>A model answer for this question will appear. Teachers should review the model answer with students by referencing the guidance in the green box. For example ‘we can see item 1 in the guidance is to begin with a scientific statement. Notice in the model answer here we have done just that’. Or ‘item 2 in the guidance here says that we should use a linking statement in the answer. Has this been achieved in the model answer? Where can we see this?’.</a:t>
            </a:r>
          </a:p>
          <a:p>
            <a:endParaRPr lang="en-GB"/>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17</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7836908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baseline="0"/>
              <a:t>Separate teacher guidance for practical and integrated practical instructions for pupils. </a:t>
            </a:r>
          </a:p>
          <a:p>
            <a:r>
              <a:rPr lang="en-GB" b="0" baseline="0"/>
              <a:t>Cultures should be left for 48 hours. </a:t>
            </a:r>
          </a:p>
          <a:p>
            <a:endParaRPr lang="en-GB" baseline="0"/>
          </a:p>
        </p:txBody>
      </p:sp>
      <p:sp>
        <p:nvSpPr>
          <p:cNvPr id="4" name="Slide Number Placeholder 3"/>
          <p:cNvSpPr>
            <a:spLocks noGrp="1"/>
          </p:cNvSpPr>
          <p:nvPr>
            <p:ph type="sldNum" sz="quarter" idx="5"/>
          </p:nvPr>
        </p:nvSpPr>
        <p:spPr/>
        <p:txBody>
          <a:bodyPr/>
          <a:lstStyle/>
          <a:p>
            <a:fld id="{4B7F327E-D879-4193-B0D7-BEE89950DB5C}" type="slidenum">
              <a:rPr lang="en-GB" smtClean="0"/>
              <a:t>19</a:t>
            </a:fld>
            <a:endParaRPr lang="en-GB"/>
          </a:p>
        </p:txBody>
      </p:sp>
    </p:spTree>
    <p:extLst>
      <p:ext uri="{BB962C8B-B14F-4D97-AF65-F5344CB8AC3E}">
        <p14:creationId xmlns:p14="http://schemas.microsoft.com/office/powerpoint/2010/main" val="21676835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a:t>Purpose: </a:t>
            </a:r>
            <a:r>
              <a:rPr lang="en-GB"/>
              <a:t>to find</a:t>
            </a:r>
            <a:r>
              <a:rPr lang="en-GB" baseline="0"/>
              <a:t> out if students are able to answer key questions that check for understanding of the new information/skills that have been covered. </a:t>
            </a:r>
            <a:endParaRPr lang="en-GB"/>
          </a:p>
          <a:p>
            <a:r>
              <a:rPr lang="en-GB" b="1"/>
              <a:t>Suggested</a:t>
            </a:r>
            <a:r>
              <a:rPr lang="en-GB" b="1" baseline="0"/>
              <a:t> guidance: </a:t>
            </a:r>
          </a:p>
          <a:p>
            <a:r>
              <a:rPr lang="en-GB" b="0" baseline="0"/>
              <a:t>Give students thinking time and then ask for feedback – either holding up fingers for the right number/letter, using mini whiteboards or just writing answers down in books quickly before cold calling. </a:t>
            </a:r>
          </a:p>
          <a:p>
            <a:endParaRPr lang="en-GB" b="0" baseline="0"/>
          </a:p>
          <a:p>
            <a:r>
              <a:rPr lang="en-GB" b="0" baseline="0"/>
              <a:t>Answers:</a:t>
            </a:r>
          </a:p>
          <a:p>
            <a:endParaRPr lang="en-GB" b="0" baseline="0"/>
          </a:p>
          <a:p>
            <a:r>
              <a:rPr lang="en-GB" b="0" baseline="0"/>
              <a:t>Answers:</a:t>
            </a:r>
          </a:p>
          <a:p>
            <a:r>
              <a:rPr lang="en-GB" b="1" baseline="0"/>
              <a:t>Q1. Answer: A</a:t>
            </a:r>
            <a:r>
              <a:rPr lang="en-GB" b="0" baseline="0"/>
              <a:t> </a:t>
            </a:r>
          </a:p>
          <a:p>
            <a:r>
              <a:rPr lang="en-GB" b="0" baseline="0"/>
              <a:t>If pupils answered B they have confused part of the aseptic technique with the reason for doing it. </a:t>
            </a:r>
            <a:endParaRPr lang="en-GB" b="1" baseline="0"/>
          </a:p>
          <a:p>
            <a:r>
              <a:rPr lang="en-GB" b="1" baseline="0"/>
              <a:t>Q2. Answer: B </a:t>
            </a:r>
          </a:p>
          <a:p>
            <a:r>
              <a:rPr lang="en-GB" b="0" baseline="0"/>
              <a:t>If pupils answered A or C they have misconceptions around the aseptic technique. </a:t>
            </a:r>
          </a:p>
          <a:p>
            <a:r>
              <a:rPr lang="en-GB" b="1" baseline="0"/>
              <a:t>Q3. Answer: A</a:t>
            </a:r>
          </a:p>
          <a:p>
            <a:pPr marL="0" indent="0">
              <a:buNone/>
            </a:pPr>
            <a:r>
              <a:rPr lang="en-GB" b="0" baseline="0"/>
              <a:t>If pupils answered B or C they have misconceptions around the aseptic technique</a:t>
            </a:r>
          </a:p>
          <a:p>
            <a:pPr marL="0" indent="0">
              <a:buNone/>
            </a:pPr>
            <a:r>
              <a:rPr lang="en-GB" b="0" i="1" baseline="0"/>
              <a:t>To fix it for any of these misconceptions it may help for pupils to write out their own method of the aseptic technique and to explain the rationale behind each step. You may also want get pupils to write a mnemonic to help them remember the steps involved. A task of matching the steps to reasons would also work. Remind pupils that the purpose of the activity today was to not grow any bacteria as the aseptic technique was being practised. Usually specific microorganisms would be cultured not none at all!</a:t>
            </a:r>
          </a:p>
          <a:p>
            <a:endParaRPr lang="en-GB" b="0" baseline="0"/>
          </a:p>
        </p:txBody>
      </p:sp>
      <p:sp>
        <p:nvSpPr>
          <p:cNvPr id="4" name="Slide Number Placeholder 3"/>
          <p:cNvSpPr>
            <a:spLocks noGrp="1"/>
          </p:cNvSpPr>
          <p:nvPr>
            <p:ph type="sldNum" sz="quarter" idx="10"/>
          </p:nvPr>
        </p:nvSpPr>
        <p:spPr/>
        <p:txBody>
          <a:bodyPr/>
          <a:lstStyle/>
          <a:p>
            <a:fld id="{4B7F327E-D879-4193-B0D7-BEE89950DB5C}" type="slidenum">
              <a:rPr lang="en-GB" smtClean="0"/>
              <a:t>20</a:t>
            </a:fld>
            <a:endParaRPr lang="en-GB"/>
          </a:p>
        </p:txBody>
      </p:sp>
    </p:spTree>
    <p:extLst>
      <p:ext uri="{BB962C8B-B14F-4D97-AF65-F5344CB8AC3E}">
        <p14:creationId xmlns:p14="http://schemas.microsoft.com/office/powerpoint/2010/main" val="6928833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21</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7104212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i="0" kern="1200" baseline="0">
                <a:solidFill>
                  <a:srgbClr val="7030A0"/>
                </a:solidFill>
                <a:effectLst/>
                <a:latin typeface="+mn-lt"/>
                <a:ea typeface="+mn-ea"/>
                <a:cs typeface="+mn-cs"/>
              </a:rPr>
              <a:t>Foundation</a:t>
            </a:r>
            <a:r>
              <a:rPr lang="en-GB" sz="1200" i="0" kern="1200" baseline="0">
                <a:solidFill>
                  <a:srgbClr val="7030A0"/>
                </a:solidFill>
                <a:effectLst/>
                <a:latin typeface="+mn-lt"/>
                <a:ea typeface="+mn-ea"/>
                <a:cs typeface="+mn-cs"/>
              </a:rPr>
              <a:t>: State the function of the cell membrane.</a:t>
            </a:r>
          </a:p>
          <a:p>
            <a:r>
              <a:rPr lang="en-GB" sz="1200" b="1" i="0" kern="1200" baseline="0">
                <a:solidFill>
                  <a:srgbClr val="7030A0"/>
                </a:solidFill>
                <a:effectLst/>
                <a:latin typeface="+mn-lt"/>
                <a:ea typeface="+mn-ea"/>
                <a:cs typeface="+mn-cs"/>
              </a:rPr>
              <a:t>Stretch</a:t>
            </a:r>
            <a:r>
              <a:rPr lang="en-GB" sz="1200" i="0" kern="1200" baseline="0">
                <a:solidFill>
                  <a:srgbClr val="7030A0"/>
                </a:solidFill>
                <a:effectLst/>
                <a:latin typeface="+mn-lt"/>
                <a:ea typeface="+mn-ea"/>
                <a:cs typeface="+mn-cs"/>
              </a:rPr>
              <a:t>: </a:t>
            </a:r>
            <a:r>
              <a:rPr lang="en-GB" sz="1200">
                <a:solidFill>
                  <a:srgbClr val="7030A0"/>
                </a:solidFill>
                <a:latin typeface="Century Gothic" panose="020B0502020202020204" pitchFamily="34" charset="0"/>
              </a:rPr>
              <a:t>Compare the relative sizes of eukaryotic and prokaryotic cells and how you would investigate them under a microscope.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i="0" kern="1200" baseline="0">
              <a:solidFill>
                <a:srgbClr val="7030A0"/>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i="0" kern="1200" baseline="0">
                <a:solidFill>
                  <a:srgbClr val="7030A0"/>
                </a:solidFill>
                <a:effectLst/>
                <a:latin typeface="+mn-lt"/>
                <a:ea typeface="+mn-ea"/>
                <a:cs typeface="+mn-cs"/>
              </a:rPr>
              <a:t>Answers</a:t>
            </a:r>
            <a:r>
              <a:rPr lang="en-GB" sz="1200" i="0" kern="1200" baseline="0">
                <a:solidFill>
                  <a:srgbClr val="7030A0"/>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i="0" kern="1200" baseline="0">
                <a:solidFill>
                  <a:srgbClr val="7030A0"/>
                </a:solidFill>
                <a:effectLst/>
                <a:latin typeface="+mn-lt"/>
                <a:ea typeface="+mn-ea"/>
                <a:cs typeface="+mn-cs"/>
              </a:rPr>
              <a:t>Foundation</a:t>
            </a:r>
            <a:r>
              <a:rPr lang="en-GB" sz="1200" i="0" kern="1200" baseline="0">
                <a:solidFill>
                  <a:srgbClr val="7030A0"/>
                </a:solidFill>
                <a:effectLst/>
                <a:latin typeface="+mn-lt"/>
                <a:ea typeface="+mn-ea"/>
                <a:cs typeface="+mn-cs"/>
              </a:rPr>
              <a:t>: Controls the movement of substances into and out of the cell.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i="0" kern="1200" baseline="0">
                <a:solidFill>
                  <a:srgbClr val="7030A0"/>
                </a:solidFill>
                <a:effectLst/>
                <a:latin typeface="+mn-lt"/>
                <a:ea typeface="+mn-ea"/>
                <a:cs typeface="+mn-cs"/>
              </a:rPr>
              <a:t>Stretch</a:t>
            </a:r>
            <a:r>
              <a:rPr lang="en-GB" sz="1200" i="0" kern="1200" baseline="0">
                <a:solidFill>
                  <a:srgbClr val="7030A0"/>
                </a:solidFill>
                <a:effectLst/>
                <a:latin typeface="+mn-lt"/>
                <a:ea typeface="+mn-ea"/>
                <a:cs typeface="+mn-cs"/>
              </a:rPr>
              <a:t>: Eukaryotic cells are typically between 10-100 micrometres in size, whereas prokaryotic cells are typically between 1 and 10 micrometres in size, closer to the size of a mitochondrion. Therefore an electron microscope would be required to observe prokaryotic cells due to the greater magnification it has compared to a light microscope. A light microscope has sufficient magnifying power to observe eukaryotic cells.</a:t>
            </a:r>
          </a:p>
        </p:txBody>
      </p:sp>
      <p:sp>
        <p:nvSpPr>
          <p:cNvPr id="4" name="Slide Number Placeholder 3"/>
          <p:cNvSpPr>
            <a:spLocks noGrp="1"/>
          </p:cNvSpPr>
          <p:nvPr>
            <p:ph type="sldNum" sz="quarter" idx="10"/>
          </p:nvPr>
        </p:nvSpPr>
        <p:spPr/>
        <p:txBody>
          <a:bodyPr/>
          <a:lstStyle/>
          <a:p>
            <a:fld id="{4B7F327E-D879-4193-B0D7-BEE89950DB5C}" type="slidenum">
              <a:rPr lang="en-GB" smtClean="0"/>
              <a:t>3</a:t>
            </a:fld>
            <a:endParaRPr lang="en-GB"/>
          </a:p>
        </p:txBody>
      </p:sp>
    </p:spTree>
    <p:extLst>
      <p:ext uri="{BB962C8B-B14F-4D97-AF65-F5344CB8AC3E}">
        <p14:creationId xmlns:p14="http://schemas.microsoft.com/office/powerpoint/2010/main" val="31253656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Big Idea: Cells are alive</a:t>
            </a:r>
          </a:p>
          <a:p>
            <a:r>
              <a:rPr lang="en-US"/>
              <a:t>This lesson is not a required practical but is useful for pupils to learn about the technique to deepen their understanding of how science is practiced in real life. Aseptic technique and the growth of bacteria are GCSE Biology single science content rather than Combined but it is still an interesting practical for pupils to understand and can help them understand the function of antibiotics and the problems caused by antibiotic resistance. This lesson solely focuses on the method of the aseptic technique but is good practice to give pupils an opportunity to make sure they have carried out the method accurately before they move on to growing bacterial cultures. </a:t>
            </a:r>
          </a:p>
          <a:p>
            <a:endParaRPr lang="en-US"/>
          </a:p>
          <a:p>
            <a:r>
              <a:rPr lang="en-US" b="1"/>
              <a:t>Suggested Hook: </a:t>
            </a:r>
            <a:endParaRPr lang="en-US" b="1">
              <a:cs typeface="Calibri"/>
            </a:endParaRPr>
          </a:p>
          <a:p>
            <a:r>
              <a:rPr lang="en-US" b="0"/>
              <a:t>Scientists that do experiments with cells often have to work in sterile conditions, with no unwanted microorganisms, such as bacteria or fungi, growing. How do you think they do this? </a:t>
            </a:r>
            <a:r>
              <a:rPr lang="en-US" b="0" i="0"/>
              <a:t>You could ask pupils to think back to COVID guidelines for preventing the spread of disease - washing hands thoroughly with soap and using social distancing and masks to prevent the spread of viruses.</a:t>
            </a:r>
            <a:r>
              <a:rPr lang="en-US" i="0"/>
              <a:t> </a:t>
            </a:r>
            <a:endParaRPr lang="en-US" b="0" i="0"/>
          </a:p>
          <a:p>
            <a:endParaRPr lang="en-US" b="0"/>
          </a:p>
        </p:txBody>
      </p:sp>
      <p:sp>
        <p:nvSpPr>
          <p:cNvPr id="4" name="Slide Number Placeholder 3"/>
          <p:cNvSpPr>
            <a:spLocks noGrp="1"/>
          </p:cNvSpPr>
          <p:nvPr>
            <p:ph type="sldNum" sz="quarter" idx="5"/>
          </p:nvPr>
        </p:nvSpPr>
        <p:spPr/>
        <p:txBody>
          <a:bodyPr/>
          <a:lstStyle/>
          <a:p>
            <a:fld id="{0B7C1065-6FAC-EB47-82DC-34C50BE3F4B9}" type="slidenum">
              <a:rPr lang="en-US" smtClean="0"/>
              <a:t>4</a:t>
            </a:fld>
            <a:endParaRPr lang="en-US"/>
          </a:p>
        </p:txBody>
      </p:sp>
    </p:spTree>
    <p:extLst>
      <p:ext uri="{BB962C8B-B14F-4D97-AF65-F5344CB8AC3E}">
        <p14:creationId xmlns:p14="http://schemas.microsoft.com/office/powerpoint/2010/main" val="19567484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4B7F327E-D879-4193-B0D7-BEE89950DB5C}" type="slidenum">
              <a:rPr lang="en-GB" smtClean="0"/>
              <a:t>5</a:t>
            </a:fld>
            <a:endParaRPr lang="en-GB"/>
          </a:p>
        </p:txBody>
      </p:sp>
    </p:spTree>
    <p:extLst>
      <p:ext uri="{BB962C8B-B14F-4D97-AF65-F5344CB8AC3E}">
        <p14:creationId xmlns:p14="http://schemas.microsoft.com/office/powerpoint/2010/main" val="15495063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1" name="Google Shape;101;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GB" b="1"/>
              <a:t>Purpose: </a:t>
            </a:r>
            <a:r>
              <a:rPr lang="en-GB"/>
              <a:t>to spend time on any gaps identified in previous learning from exit ticket feedback.</a:t>
            </a:r>
          </a:p>
          <a:p>
            <a:pPr marL="0" marR="0" lvl="0" indent="0" algn="l" rtl="0">
              <a:lnSpc>
                <a:spcPct val="100000"/>
              </a:lnSpc>
              <a:spcBef>
                <a:spcPts val="0"/>
              </a:spcBef>
              <a:spcAft>
                <a:spcPts val="0"/>
              </a:spcAft>
              <a:buClr>
                <a:schemeClr val="dk1"/>
              </a:buClr>
              <a:buSzPts val="1200"/>
              <a:buFont typeface="Calibri"/>
              <a:buNone/>
            </a:pPr>
            <a:endParaRPr lang="en-GB"/>
          </a:p>
          <a:p>
            <a:r>
              <a:rPr lang="en-GB" b="0" baseline="0"/>
              <a:t>Answers</a:t>
            </a:r>
          </a:p>
          <a:p>
            <a:r>
              <a:rPr lang="en-GB" b="1" baseline="0"/>
              <a:t>Q1. Answer: C </a:t>
            </a:r>
          </a:p>
          <a:p>
            <a:r>
              <a:rPr lang="en-GB" b="0" baseline="0"/>
              <a:t>If pupils answer A or B they have misunderstood the definition of a prokaryotic cell.</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i="1" baseline="0"/>
              <a:t>To fix it revisit definitions of a eukaryotic/prokaryotic cells and highlight the prefix ‘</a:t>
            </a:r>
            <a:r>
              <a:rPr lang="en-GB" b="0" i="1" baseline="0" err="1"/>
              <a:t>eu</a:t>
            </a:r>
            <a:r>
              <a:rPr lang="en-GB" b="0" i="1" baseline="0"/>
              <a:t>’ that means true/all. Alternatively rhyme ‘</a:t>
            </a:r>
            <a:r>
              <a:rPr lang="en-GB" b="0" i="1" baseline="0" err="1"/>
              <a:t>eu</a:t>
            </a:r>
            <a:r>
              <a:rPr lang="en-GB" b="0" i="1" baseline="0"/>
              <a:t>’ with ‘you’ so eukaryotic cells make up you or what you can see </a:t>
            </a:r>
            <a:r>
              <a:rPr lang="en-GB" b="0" i="1" baseline="0" err="1"/>
              <a:t>ie</a:t>
            </a:r>
            <a:r>
              <a:rPr lang="en-GB" b="0" i="1" baseline="0"/>
              <a:t> animals and plants.</a:t>
            </a:r>
          </a:p>
          <a:p>
            <a:endParaRPr lang="en-GB" b="1" i="1" baseline="0"/>
          </a:p>
          <a:p>
            <a:r>
              <a:rPr lang="en-GB" b="1" baseline="0"/>
              <a:t>Q2. Answer: B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baseline="0"/>
              <a:t>Incorrect answers pupils may have the misconception that cells are the simplest form of life, what they have learnt about so far are plant and animal cells so think they are smaller. </a:t>
            </a:r>
            <a:r>
              <a:rPr lang="en-GB" b="0" i="1" baseline="0"/>
              <a:t>To fix it remind pupils that prokaryotes are on average 10 times smaller than eukaryotes and that they are often the size of a nucleus or mitochondria thus are too small to contain either. </a:t>
            </a:r>
          </a:p>
          <a:p>
            <a:endParaRPr lang="en-GB" b="1" baseline="0"/>
          </a:p>
          <a:p>
            <a:r>
              <a:rPr lang="en-GB" b="1" baseline="0"/>
              <a:t>Q3. Answer: A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baseline="0"/>
              <a:t>If students answer C they have been distracted by the new information and assume that mitochondria and flagellum must go together to allow the bacteria to move. </a:t>
            </a:r>
            <a:r>
              <a:rPr lang="en-GB" b="0" i="1" baseline="0"/>
              <a:t>To fix it, it may be useful to recap the structures of both types of cells, followed by questioning to ensure they can identify the features/relative sizes. </a:t>
            </a:r>
          </a:p>
          <a:p>
            <a:endParaRPr lang="en-GB" b="0" baseline="0"/>
          </a:p>
          <a:p>
            <a:endParaRPr lang="en-GB" b="1" baseline="0"/>
          </a:p>
          <a:p>
            <a:pPr marL="0" marR="0" lvl="0" indent="0" algn="l" rtl="0">
              <a:lnSpc>
                <a:spcPct val="100000"/>
              </a:lnSpc>
              <a:spcBef>
                <a:spcPts val="0"/>
              </a:spcBef>
              <a:spcAft>
                <a:spcPts val="0"/>
              </a:spcAft>
              <a:buClr>
                <a:schemeClr val="dk1"/>
              </a:buClr>
              <a:buSzPts val="1200"/>
              <a:buFont typeface="+mj-lt"/>
              <a:buNone/>
            </a:pPr>
            <a:endParaRPr lang="en-GB" b="0" i="1"/>
          </a:p>
          <a:p>
            <a:pPr marL="0" marR="0" lvl="0" indent="0" algn="l" rtl="0">
              <a:lnSpc>
                <a:spcPct val="100000"/>
              </a:lnSpc>
              <a:spcBef>
                <a:spcPts val="0"/>
              </a:spcBef>
              <a:spcAft>
                <a:spcPts val="0"/>
              </a:spcAft>
              <a:buClr>
                <a:schemeClr val="dk1"/>
              </a:buClr>
              <a:buSzPts val="1200"/>
              <a:buFont typeface="Calibri"/>
              <a:buNone/>
            </a:pPr>
            <a:endParaRPr/>
          </a:p>
          <a:p>
            <a:pPr marL="0" marR="0" lvl="0" indent="0" algn="l" rtl="0">
              <a:lnSpc>
                <a:spcPct val="100000"/>
              </a:lnSpc>
              <a:spcBef>
                <a:spcPts val="0"/>
              </a:spcBef>
              <a:spcAft>
                <a:spcPts val="0"/>
              </a:spcAft>
              <a:buClr>
                <a:schemeClr val="dk1"/>
              </a:buClr>
              <a:buSzPts val="1200"/>
              <a:buFont typeface="Calibri"/>
              <a:buNone/>
            </a:pPr>
            <a:endParaRPr/>
          </a:p>
          <a:p>
            <a:pPr marL="0" lvl="0" indent="0" algn="l" rtl="0">
              <a:lnSpc>
                <a:spcPct val="100000"/>
              </a:lnSpc>
              <a:spcBef>
                <a:spcPts val="0"/>
              </a:spcBef>
              <a:spcAft>
                <a:spcPts val="0"/>
              </a:spcAft>
              <a:buSzPts val="1400"/>
              <a:buNone/>
            </a:pPr>
            <a:endParaRPr/>
          </a:p>
        </p:txBody>
      </p:sp>
      <p:sp>
        <p:nvSpPr>
          <p:cNvPr id="102" name="Google Shape;102;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GB"/>
              <a:t>6</a:t>
            </a:fld>
            <a:endParaRPr/>
          </a:p>
        </p:txBody>
      </p:sp>
    </p:spTree>
    <p:extLst>
      <p:ext uri="{BB962C8B-B14F-4D97-AF65-F5344CB8AC3E}">
        <p14:creationId xmlns:p14="http://schemas.microsoft.com/office/powerpoint/2010/main" val="15049331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347F4908-742E-E143-9AE8-A6E62477C9B6}"/>
              </a:ext>
            </a:extLst>
          </p:cNvPr>
          <p:cNvSpPr>
            <a:spLocks noGrp="1"/>
          </p:cNvSpPr>
          <p:nvPr>
            <p:ph type="body" idx="1"/>
          </p:nvPr>
        </p:nvSpPr>
        <p:spPr/>
        <p:txBody>
          <a:bodyPr/>
          <a:lstStyle/>
          <a:p>
            <a:r>
              <a:rPr lang="en-US" b="1"/>
              <a:t>Purpose of this slide:</a:t>
            </a:r>
          </a:p>
          <a:p>
            <a:r>
              <a:rPr lang="en-US"/>
              <a:t>The purpose of the Frayer </a:t>
            </a:r>
            <a:r>
              <a:rPr lang="en-US" err="1"/>
              <a:t>organiser</a:t>
            </a:r>
            <a:r>
              <a:rPr lang="en-US"/>
              <a:t> is to address key scientific vocabulary that students may be familiar with from a non-scientific context. Addressing this at the beginning of the lesson limits the potential cognitive conflict that might arise if students are using their current non-scientific interpretation of a term to understand the science being learned. This approach limits the potential for misconceptions and confusion arising from differing scientific and non-scientific uses of the same word. </a:t>
            </a:r>
          </a:p>
          <a:p>
            <a:endParaRPr lang="en-US"/>
          </a:p>
          <a:p>
            <a:r>
              <a:rPr lang="en-US"/>
              <a:t>The use of this slide is intended to clearly show students </a:t>
            </a:r>
          </a:p>
          <a:p>
            <a:pPr>
              <a:buFont typeface="Arial" panose="020B0604020202020204" pitchFamily="34" charset="0"/>
              <a:buChar char="•"/>
            </a:pPr>
            <a:r>
              <a:rPr lang="en-US"/>
              <a:t>how a word can have both scientific and non-scientific meanings simultaneously</a:t>
            </a:r>
          </a:p>
          <a:p>
            <a:pPr>
              <a:buFont typeface="Arial" panose="020B0604020202020204" pitchFamily="34" charset="0"/>
              <a:buChar char="•"/>
            </a:pPr>
            <a:r>
              <a:rPr lang="en-US"/>
              <a:t>the correct usage of a word in both a scientific and non-scientific context</a:t>
            </a:r>
          </a:p>
          <a:p>
            <a:pPr>
              <a:buFont typeface="Arial" panose="020B0604020202020204" pitchFamily="34" charset="0"/>
              <a:buChar char="•"/>
            </a:pPr>
            <a:endParaRPr lang="en-US"/>
          </a:p>
          <a:p>
            <a:pPr marL="228600" indent="0">
              <a:buFont typeface="Arial" panose="020B0604020202020204" pitchFamily="34" charset="0"/>
              <a:buNone/>
            </a:pPr>
            <a:r>
              <a:rPr lang="en-US" b="1"/>
              <a:t>Teacher guidance:</a:t>
            </a:r>
          </a:p>
          <a:p>
            <a:pPr marL="228600" indent="0">
              <a:buFont typeface="Arial" panose="020B0604020202020204" pitchFamily="34" charset="0"/>
              <a:buNone/>
            </a:pPr>
            <a:r>
              <a:rPr lang="en-US"/>
              <a:t>This slide should be used briefly. Do not dwell on each portion of the slide as this can eat into the lesson quite quickly. </a:t>
            </a:r>
          </a:p>
          <a:p>
            <a:pPr marL="228600" indent="0">
              <a:buFont typeface="Arial" panose="020B0604020202020204" pitchFamily="34" charset="0"/>
              <a:buNone/>
            </a:pPr>
            <a:r>
              <a:rPr lang="en-US"/>
              <a:t>This might be an apt opportunity to ask students to write the scientific definition of the key term into their books. Alternatively, you may want to wait to do this until the term is addressed in more depth later in the lesson.</a:t>
            </a:r>
          </a:p>
          <a:p>
            <a:pPr marL="228600" indent="0">
              <a:buFont typeface="Arial" panose="020B0604020202020204" pitchFamily="34" charset="0"/>
              <a:buNone/>
            </a:pPr>
            <a:endParaRPr lang="en-US"/>
          </a:p>
          <a:p>
            <a:pPr marL="228600" indent="0">
              <a:buFont typeface="Arial" panose="020B0604020202020204" pitchFamily="34" charset="0"/>
              <a:buNone/>
            </a:pPr>
            <a:r>
              <a:rPr lang="en-US" b="1"/>
              <a:t>Suggested narration:</a:t>
            </a:r>
          </a:p>
          <a:p>
            <a:pPr marL="228600" indent="0">
              <a:buFont typeface="Arial" panose="020B0604020202020204" pitchFamily="34" charset="0"/>
              <a:buNone/>
            </a:pPr>
            <a:r>
              <a:rPr lang="en-US"/>
              <a:t>Here we have the word ‘X’. You many already be familiar with this word </a:t>
            </a:r>
            <a:r>
              <a:rPr lang="en-US" b="1"/>
              <a:t>[display general examples and general definition]</a:t>
            </a:r>
            <a:r>
              <a:rPr lang="en-US"/>
              <a:t> in this context. Well, in science, we use this term slightly differently. </a:t>
            </a:r>
            <a:r>
              <a:rPr lang="en-US" b="1"/>
              <a:t>[display scientific example]. [Display scientific definition]. </a:t>
            </a:r>
            <a:r>
              <a:rPr lang="en-US"/>
              <a:t>In science when we use this word what we actually mean is this. You can see that words which mean the same include X,Y and Z. Words that mean the opposite include A, B an C. From this point in the lesson when we refer to this word we’ll be using it in the </a:t>
            </a:r>
            <a:r>
              <a:rPr lang="en-US" i="1"/>
              <a:t>scientific</a:t>
            </a:r>
            <a:r>
              <a:rPr lang="en-US"/>
              <a:t> sense.</a:t>
            </a:r>
          </a:p>
        </p:txBody>
      </p:sp>
    </p:spTree>
    <p:extLst>
      <p:ext uri="{BB962C8B-B14F-4D97-AF65-F5344CB8AC3E}">
        <p14:creationId xmlns:p14="http://schemas.microsoft.com/office/powerpoint/2010/main" val="13349759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1" i="0" kern="1200">
                <a:solidFill>
                  <a:schemeClr val="tx1"/>
                </a:solidFill>
                <a:effectLst/>
                <a:latin typeface="+mn-lt"/>
                <a:cs typeface="Calibri"/>
              </a:rPr>
              <a:t>Type of exposition: </a:t>
            </a:r>
            <a:r>
              <a:rPr lang="en-GB" sz="1200" b="0" i="0" kern="1200">
                <a:solidFill>
                  <a:schemeClr val="tx1"/>
                </a:solidFill>
                <a:effectLst/>
                <a:latin typeface="+mn-lt"/>
                <a:cs typeface="Calibri"/>
              </a:rPr>
              <a:t>Explanation</a:t>
            </a:r>
          </a:p>
          <a:p>
            <a:endParaRPr lang="en-GB" sz="1200" b="0" i="0" kern="1200">
              <a:solidFill>
                <a:schemeClr val="tx1"/>
              </a:solidFill>
              <a:effectLst/>
              <a:latin typeface="+mn-lt"/>
              <a:cs typeface="Calibri"/>
            </a:endParaRPr>
          </a:p>
          <a:p>
            <a:r>
              <a:rPr lang="en-GB" sz="1200" b="1" i="0" kern="1200">
                <a:solidFill>
                  <a:schemeClr val="tx1"/>
                </a:solidFill>
                <a:effectLst/>
                <a:latin typeface="+mn-lt"/>
                <a:cs typeface="Calibri"/>
              </a:rPr>
              <a:t>Suggested Script:</a:t>
            </a:r>
          </a:p>
          <a:p>
            <a:r>
              <a:rPr lang="en-GB" sz="1200" b="0" i="0" kern="1200">
                <a:solidFill>
                  <a:schemeClr val="tx1"/>
                </a:solidFill>
                <a:effectLst/>
                <a:latin typeface="+mn-lt"/>
                <a:cs typeface="Calibri"/>
              </a:rPr>
              <a:t>Scientists often need to grow (culture) microorganisms such as bacteria. This may be to find out the source of an infection in a patient or to see what microorganisms may be living in a particular environment. In order to work safely and only grow the bacteria they intend to, scientists use a technique called the aseptic technique which not only ensures that the equipment isn’t contaminated but makes sure that the scientist themselves stays safe from the microorganisms. </a:t>
            </a:r>
          </a:p>
          <a:p>
            <a:r>
              <a:rPr lang="en-GB" sz="1200" b="0" i="0" kern="1200">
                <a:solidFill>
                  <a:schemeClr val="tx1"/>
                </a:solidFill>
                <a:effectLst/>
                <a:latin typeface="+mn-lt"/>
                <a:cs typeface="Calibri"/>
              </a:rPr>
              <a:t>Petri dishes are used (</a:t>
            </a:r>
            <a:r>
              <a:rPr lang="en-GB" sz="1200" b="1" i="0" kern="1200">
                <a:solidFill>
                  <a:schemeClr val="tx1"/>
                </a:solidFill>
                <a:effectLst/>
                <a:latin typeface="+mn-lt"/>
                <a:cs typeface="Calibri"/>
              </a:rPr>
              <a:t>hold up a petri dish to show pupils</a:t>
            </a:r>
            <a:r>
              <a:rPr lang="en-GB" sz="1200" b="0" i="0" kern="1200">
                <a:solidFill>
                  <a:schemeClr val="tx1"/>
                </a:solidFill>
                <a:effectLst/>
                <a:latin typeface="+mn-lt"/>
                <a:cs typeface="Calibri"/>
              </a:rPr>
              <a:t>) as they are wide and flat meaning they can grow many microorganisms across a large surface area. This means it will be easier for the scientists to observe the cultures as there will not be layers of microorganisms growing on top of each other. </a:t>
            </a:r>
          </a:p>
          <a:p>
            <a:r>
              <a:rPr lang="en-GB" sz="1200" b="0" i="0" kern="1200">
                <a:solidFill>
                  <a:schemeClr val="tx1"/>
                </a:solidFill>
                <a:effectLst/>
                <a:latin typeface="+mn-lt"/>
                <a:cs typeface="Calibri"/>
              </a:rPr>
              <a:t>Inside the petri dishes a growth medium called agar is used- this is a similar texture to jelly, is made from seaweed extract, and contains all of the nutrients needed to successfully grow microorganisms. </a:t>
            </a:r>
          </a:p>
          <a:p>
            <a:endParaRPr lang="en-GB" sz="1200" b="1" i="0" kern="120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4B7F327E-D879-4193-B0D7-BEE89950DB5C}" type="slidenum">
              <a:rPr lang="en-GB" smtClean="0"/>
              <a:t>8</a:t>
            </a:fld>
            <a:endParaRPr lang="en-GB"/>
          </a:p>
        </p:txBody>
      </p:sp>
    </p:spTree>
    <p:extLst>
      <p:ext uri="{BB962C8B-B14F-4D97-AF65-F5344CB8AC3E}">
        <p14:creationId xmlns:p14="http://schemas.microsoft.com/office/powerpoint/2010/main" val="33379416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1" i="0" kern="1200">
                <a:solidFill>
                  <a:schemeClr val="tx1"/>
                </a:solidFill>
                <a:effectLst/>
                <a:latin typeface="+mn-lt"/>
                <a:cs typeface="Calibri"/>
              </a:rPr>
              <a:t>Type of exposition: </a:t>
            </a:r>
            <a:r>
              <a:rPr lang="en-GB" sz="1200" b="0" i="0" kern="1200">
                <a:solidFill>
                  <a:schemeClr val="tx1"/>
                </a:solidFill>
                <a:effectLst/>
                <a:latin typeface="+mn-lt"/>
                <a:cs typeface="Calibri"/>
              </a:rPr>
              <a:t>Explanation/demonstration</a:t>
            </a:r>
          </a:p>
          <a:p>
            <a:endParaRPr lang="en-GB" sz="1200" b="0" i="0" kern="1200">
              <a:solidFill>
                <a:schemeClr val="tx1"/>
              </a:solidFill>
              <a:effectLst/>
              <a:latin typeface="+mn-lt"/>
              <a:cs typeface="Calibri"/>
            </a:endParaRPr>
          </a:p>
          <a:p>
            <a:r>
              <a:rPr lang="en-GB" sz="1200" b="1" i="0" kern="1200">
                <a:solidFill>
                  <a:schemeClr val="tx1"/>
                </a:solidFill>
                <a:effectLst/>
                <a:latin typeface="+mn-lt"/>
                <a:cs typeface="Calibri"/>
              </a:rPr>
              <a:t>Suggested Script:</a:t>
            </a:r>
          </a:p>
          <a:p>
            <a:r>
              <a:rPr lang="en-GB" sz="1200" b="0" i="0" kern="1200">
                <a:solidFill>
                  <a:schemeClr val="tx1"/>
                </a:solidFill>
                <a:effectLst/>
                <a:latin typeface="+mn-lt"/>
                <a:cs typeface="Calibri"/>
              </a:rPr>
              <a:t>To be safe only the intended type of microorganism should be grown in the petri dishes, therefore all equipment must be sterilised before use to kill and microorganisms that were present there before. This includes washing hands with soap, sterilising the work area with disinfectant, sterilising the air around the work area by lighting a Bunsen burner and sterilising all equipment intended to be used. Sterilising equipment involves heating it therefore the agar medium will need time to cool down and set- this must be done with the lid on to stop new microorganisms in the air from entering the Petri dish. In school the Petri dishes and agar plates have already been sterilised in the science prep room. </a:t>
            </a:r>
          </a:p>
          <a:p>
            <a:r>
              <a:rPr lang="en-GB" sz="1200" b="0" i="0" kern="1200">
                <a:solidFill>
                  <a:schemeClr val="tx1"/>
                </a:solidFill>
                <a:effectLst/>
                <a:latin typeface="+mn-lt"/>
                <a:cs typeface="Calibri"/>
              </a:rPr>
              <a:t>An inoculating loop is used to transfer microorganisms to the agar </a:t>
            </a:r>
            <a:r>
              <a:rPr lang="en-GB" sz="1200" b="1" i="0" kern="1200">
                <a:solidFill>
                  <a:schemeClr val="tx1"/>
                </a:solidFill>
                <a:effectLst/>
                <a:latin typeface="+mn-lt"/>
                <a:cs typeface="Calibri"/>
              </a:rPr>
              <a:t>(hold up an inoculating loop).</a:t>
            </a:r>
            <a:r>
              <a:rPr lang="en-GB" sz="1200" b="0" i="0" kern="1200">
                <a:solidFill>
                  <a:schemeClr val="tx1"/>
                </a:solidFill>
                <a:effectLst/>
                <a:latin typeface="+mn-lt"/>
                <a:cs typeface="Calibri"/>
              </a:rPr>
              <a:t> This must also be sterilised so is passed through the flame of a Bunsen burner immediately before use </a:t>
            </a:r>
            <a:r>
              <a:rPr lang="en-GB" sz="1200" b="1" i="0" kern="1200">
                <a:solidFill>
                  <a:schemeClr val="tx1"/>
                </a:solidFill>
                <a:effectLst/>
                <a:latin typeface="+mn-lt"/>
                <a:cs typeface="Calibri"/>
              </a:rPr>
              <a:t>(turn a Bunsen flame to a roaring flame and hold the loop at the top of the flame for a few seconds)</a:t>
            </a:r>
            <a:r>
              <a:rPr lang="en-GB" sz="1200" b="0" i="0" kern="1200">
                <a:solidFill>
                  <a:schemeClr val="tx1"/>
                </a:solidFill>
                <a:effectLst/>
                <a:latin typeface="+mn-lt"/>
                <a:cs typeface="Calibri"/>
              </a:rPr>
              <a:t>. </a:t>
            </a:r>
            <a:r>
              <a:rPr lang="en-GB" sz="1200" b="0" i="1" kern="1200">
                <a:solidFill>
                  <a:schemeClr val="tx1"/>
                </a:solidFill>
                <a:effectLst/>
                <a:latin typeface="+mn-lt"/>
                <a:cs typeface="Calibri"/>
              </a:rPr>
              <a:t>Why is this done? </a:t>
            </a:r>
            <a:r>
              <a:rPr lang="en-GB" sz="1200" b="1" i="1" kern="1200">
                <a:solidFill>
                  <a:schemeClr val="tx1"/>
                </a:solidFill>
                <a:effectLst/>
                <a:latin typeface="+mn-lt"/>
                <a:cs typeface="Calibri"/>
              </a:rPr>
              <a:t>To kill any microorganisms already present on the inoculating loop.</a:t>
            </a:r>
            <a:r>
              <a:rPr lang="en-GB" sz="1200" b="0" i="0" kern="1200">
                <a:solidFill>
                  <a:schemeClr val="tx1"/>
                </a:solidFill>
                <a:effectLst/>
                <a:latin typeface="+mn-lt"/>
                <a:cs typeface="Calibri"/>
              </a:rPr>
              <a:t> The inoculating loop is then dipped into the microorganism sample and carefully distributed across the agar plate. </a:t>
            </a:r>
          </a:p>
          <a:p>
            <a:r>
              <a:rPr lang="en-GB" sz="1200" b="1" i="0" kern="1200">
                <a:solidFill>
                  <a:schemeClr val="tx1"/>
                </a:solidFill>
                <a:effectLst/>
                <a:latin typeface="+mn-lt"/>
                <a:cs typeface="Calibri"/>
              </a:rPr>
              <a:t>(At this point demonstrate how to partly lift the lid of the petri dish (shown in picture) and how to streak the surface of the agar in a zig zag fashion without tearing it.)</a:t>
            </a:r>
          </a:p>
          <a:p>
            <a:r>
              <a:rPr lang="en-GB" sz="1200" b="0" i="0" kern="1200">
                <a:solidFill>
                  <a:schemeClr val="tx1"/>
                </a:solidFill>
                <a:effectLst/>
                <a:latin typeface="+mn-lt"/>
                <a:cs typeface="Calibri"/>
              </a:rPr>
              <a:t>Once the sample is present on the agar, the lid of the petri dish needs to be secured down with tape upside down to ensure no contamination from other microorganisms while they incubate. Storing them upside down also reduces any condensation from developing in the petri dishes and means it will be easier to see any microorganisms once they have been cultured. The dishes are then left to incubate in an incubator at 25</a:t>
            </a:r>
            <a:r>
              <a:rPr lang="en-GB" sz="1200" b="0" i="0" kern="1200" baseline="30000">
                <a:solidFill>
                  <a:schemeClr val="tx1"/>
                </a:solidFill>
                <a:effectLst/>
                <a:latin typeface="+mn-lt"/>
                <a:cs typeface="Calibri"/>
              </a:rPr>
              <a:t>o</a:t>
            </a:r>
            <a:r>
              <a:rPr lang="en-GB" sz="1200" b="0" i="0" kern="1200">
                <a:solidFill>
                  <a:schemeClr val="tx1"/>
                </a:solidFill>
                <a:effectLst/>
                <a:latin typeface="+mn-lt"/>
                <a:cs typeface="Calibri"/>
              </a:rPr>
              <a:t>C, this temperature allows the microorganisms to grow but reduces the risks of unwanted, dangerous microorganisms from growing.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a:p>
          <a:p>
            <a:pPr marL="0" marR="0" lvl="0" indent="0" algn="l" defTabSz="914400" rtl="0" eaLnBrk="1" fontAlgn="auto" latinLnBrk="0" hangingPunct="1">
              <a:lnSpc>
                <a:spcPct val="100000"/>
              </a:lnSpc>
              <a:spcBef>
                <a:spcPts val="0"/>
              </a:spcBef>
              <a:spcAft>
                <a:spcPts val="0"/>
              </a:spcAft>
              <a:buClrTx/>
              <a:buSzTx/>
              <a:buFontTx/>
              <a:buNone/>
              <a:tabLst/>
              <a:defRPr/>
            </a:pPr>
            <a:r>
              <a:rPr lang="en-GB" b="1"/>
              <a:t>Suggested guidance: </a:t>
            </a:r>
            <a:r>
              <a:rPr lang="en-GB" b="0"/>
              <a:t>Pupils will need to understand the reasoning for each part of the aseptic technique. Suggested questions below.</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i="1" u="none" strike="noStrike" kern="1200">
                <a:solidFill>
                  <a:schemeClr val="tx1"/>
                </a:solidFill>
                <a:effectLst/>
                <a:latin typeface="+mn-lt"/>
                <a:ea typeface="+mn-ea"/>
                <a:cs typeface="+mn-cs"/>
              </a:rPr>
              <a:t>Explain why:</a:t>
            </a:r>
            <a:br>
              <a:rPr lang="en-GB" sz="1200" b="1" i="1" u="none" strike="noStrike" kern="1200">
                <a:solidFill>
                  <a:schemeClr val="tx1"/>
                </a:solidFill>
                <a:effectLst/>
                <a:latin typeface="+mn-lt"/>
                <a:ea typeface="+mn-ea"/>
                <a:cs typeface="+mn-cs"/>
              </a:rPr>
            </a:br>
            <a:r>
              <a:rPr lang="en-GB" sz="1200" b="1" i="1" u="none" strike="noStrike" kern="1200">
                <a:solidFill>
                  <a:schemeClr val="tx1"/>
                </a:solidFill>
                <a:effectLst/>
                <a:latin typeface="+mn-lt"/>
                <a:ea typeface="+mn-ea"/>
                <a:cs typeface="+mn-cs"/>
              </a:rPr>
              <a:t>• </a:t>
            </a:r>
            <a:r>
              <a:rPr lang="en-GB" sz="1200" b="0" i="1" u="none" strike="noStrike" kern="1200">
                <a:solidFill>
                  <a:schemeClr val="tx1"/>
                </a:solidFill>
                <a:effectLst/>
                <a:latin typeface="+mn-lt"/>
                <a:ea typeface="+mn-ea"/>
                <a:cs typeface="+mn-cs"/>
              </a:rPr>
              <a:t>Petri dishes and culture media must be sterilised before use – </a:t>
            </a:r>
            <a:r>
              <a:rPr lang="en-GB" sz="1200" b="1" i="1" u="none" strike="noStrike" kern="1200">
                <a:solidFill>
                  <a:schemeClr val="tx1"/>
                </a:solidFill>
                <a:effectLst/>
                <a:latin typeface="+mn-lt"/>
                <a:ea typeface="+mn-ea"/>
                <a:cs typeface="+mn-cs"/>
              </a:rPr>
              <a:t>to kill any microorganisms that were already present</a:t>
            </a:r>
            <a:br>
              <a:rPr lang="en-GB" sz="1200" b="0" i="1" u="none" strike="noStrike" kern="1200">
                <a:solidFill>
                  <a:schemeClr val="tx1"/>
                </a:solidFill>
                <a:effectLst/>
                <a:latin typeface="+mn-lt"/>
                <a:ea typeface="+mn-ea"/>
                <a:cs typeface="+mn-cs"/>
              </a:rPr>
            </a:br>
            <a:r>
              <a:rPr lang="en-GB" sz="1200" b="0" i="1" u="none" strike="noStrike" kern="1200">
                <a:solidFill>
                  <a:schemeClr val="tx1"/>
                </a:solidFill>
                <a:effectLst/>
                <a:latin typeface="+mn-lt"/>
                <a:ea typeface="+mn-ea"/>
                <a:cs typeface="+mn-cs"/>
              </a:rPr>
              <a:t>• inoculating loops used to transfer microorganisms to the media must be sterilised by passing them through a flame – </a:t>
            </a:r>
            <a:r>
              <a:rPr lang="en-GB" sz="1200" b="1" i="1" u="none" strike="noStrike" kern="1200">
                <a:solidFill>
                  <a:schemeClr val="tx1"/>
                </a:solidFill>
                <a:effectLst/>
                <a:latin typeface="+mn-lt"/>
                <a:ea typeface="+mn-ea"/>
                <a:cs typeface="+mn-cs"/>
              </a:rPr>
              <a:t>kills any bacteria present on the loop</a:t>
            </a:r>
            <a:br>
              <a:rPr lang="en-GB" sz="1200" b="0" i="1" u="none" strike="noStrike" kern="1200">
                <a:solidFill>
                  <a:schemeClr val="tx1"/>
                </a:solidFill>
                <a:effectLst/>
                <a:latin typeface="+mn-lt"/>
                <a:ea typeface="+mn-ea"/>
                <a:cs typeface="+mn-cs"/>
              </a:rPr>
            </a:br>
            <a:r>
              <a:rPr lang="en-GB" sz="1200" b="0" i="1" u="none" strike="noStrike" kern="1200">
                <a:solidFill>
                  <a:schemeClr val="tx1"/>
                </a:solidFill>
                <a:effectLst/>
                <a:latin typeface="+mn-lt"/>
                <a:ea typeface="+mn-ea"/>
                <a:cs typeface="+mn-cs"/>
              </a:rPr>
              <a:t>• the lid of the Petri dish should be secured with adhesive tape and stored upside down – </a:t>
            </a:r>
            <a:r>
              <a:rPr lang="en-GB" sz="1200" b="1" i="1" u="none" strike="noStrike" kern="1200">
                <a:solidFill>
                  <a:schemeClr val="tx1"/>
                </a:solidFill>
                <a:effectLst/>
                <a:latin typeface="+mn-lt"/>
                <a:ea typeface="+mn-ea"/>
                <a:cs typeface="+mn-cs"/>
              </a:rPr>
              <a:t>stops contamination from microorganisms in the air</a:t>
            </a:r>
            <a:br>
              <a:rPr lang="en-GB" sz="1200" b="1" i="1" u="none" strike="noStrike" kern="1200">
                <a:solidFill>
                  <a:schemeClr val="tx1"/>
                </a:solidFill>
                <a:effectLst/>
                <a:latin typeface="+mn-lt"/>
                <a:ea typeface="+mn-ea"/>
                <a:cs typeface="+mn-cs"/>
              </a:rPr>
            </a:br>
            <a:r>
              <a:rPr lang="en-GB" sz="1200" b="0" i="1" u="none" strike="noStrike" kern="1200">
                <a:solidFill>
                  <a:schemeClr val="tx1"/>
                </a:solidFill>
                <a:effectLst/>
                <a:latin typeface="+mn-lt"/>
                <a:ea typeface="+mn-ea"/>
                <a:cs typeface="+mn-cs"/>
              </a:rPr>
              <a:t>• in school laboratories, cultures should generally be incubated at 25°C – </a:t>
            </a:r>
            <a:r>
              <a:rPr lang="en-GB" sz="1200" b="1" i="1" u="none" strike="noStrike" kern="1200">
                <a:solidFill>
                  <a:schemeClr val="tx1"/>
                </a:solidFill>
                <a:effectLst/>
                <a:latin typeface="+mn-lt"/>
                <a:ea typeface="+mn-ea"/>
                <a:cs typeface="+mn-cs"/>
              </a:rPr>
              <a:t>to allow growth of the bacteria but minimise chance of growing unwanted pathogens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1" u="none" strike="noStrike" kern="1200">
                <a:solidFill>
                  <a:schemeClr val="tx1"/>
                </a:solidFill>
                <a:effectLst/>
                <a:latin typeface="+mn-lt"/>
                <a:ea typeface="+mn-ea"/>
                <a:cs typeface="+mn-cs"/>
              </a:rPr>
              <a:t>Agar medium is present to allow bacteria access to all required nutrients. </a:t>
            </a:r>
            <a:endParaRPr lang="en-GB" sz="1200" b="1" i="0" kern="1200">
              <a:solidFill>
                <a:schemeClr val="tx1"/>
              </a:solidFill>
              <a:effectLst/>
              <a:latin typeface="+mn-lt"/>
              <a:ea typeface="+mn-ea"/>
              <a:cs typeface="+mn-cs"/>
            </a:endParaRPr>
          </a:p>
          <a:p>
            <a:endParaRPr lang="en-GB" sz="1200" b="1" i="0" kern="120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4B7F327E-D879-4193-B0D7-BEE89950DB5C}" type="slidenum">
              <a:rPr lang="en-GB" smtClean="0"/>
              <a:t>9</a:t>
            </a:fld>
            <a:endParaRPr lang="en-GB"/>
          </a:p>
        </p:txBody>
      </p:sp>
    </p:spTree>
    <p:extLst>
      <p:ext uri="{BB962C8B-B14F-4D97-AF65-F5344CB8AC3E}">
        <p14:creationId xmlns:p14="http://schemas.microsoft.com/office/powerpoint/2010/main" val="28621022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a:t>Purpose: </a:t>
            </a:r>
            <a:r>
              <a:rPr lang="en-GB"/>
              <a:t>assess understanding of new information. Answers in books or a discussion. Take consensus with answers and ensure no incorrect statements are accepted.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a:p>
        </p:txBody>
      </p:sp>
      <p:sp>
        <p:nvSpPr>
          <p:cNvPr id="4" name="Slide Number Placeholder 3"/>
          <p:cNvSpPr>
            <a:spLocks noGrp="1"/>
          </p:cNvSpPr>
          <p:nvPr>
            <p:ph type="sldNum" sz="quarter" idx="10"/>
          </p:nvPr>
        </p:nvSpPr>
        <p:spPr/>
        <p:txBody>
          <a:bodyPr/>
          <a:lstStyle/>
          <a:p>
            <a:fld id="{4B7F327E-D879-4193-B0D7-BEE89950DB5C}" type="slidenum">
              <a:rPr lang="en-GB" smtClean="0"/>
              <a:t>10</a:t>
            </a:fld>
            <a:endParaRPr lang="en-GB"/>
          </a:p>
        </p:txBody>
      </p:sp>
    </p:spTree>
    <p:extLst>
      <p:ext uri="{BB962C8B-B14F-4D97-AF65-F5344CB8AC3E}">
        <p14:creationId xmlns:p14="http://schemas.microsoft.com/office/powerpoint/2010/main" val="50637568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Unit titl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B07A886B-6EB3-6C49-9BE3-D1D0B41EF08A}"/>
              </a:ext>
            </a:extLst>
          </p:cNvPr>
          <p:cNvSpPr/>
          <p:nvPr userDrawn="1"/>
        </p:nvSpPr>
        <p:spPr>
          <a:xfrm flipV="1">
            <a:off x="0" y="710602"/>
            <a:ext cx="12192000" cy="3714253"/>
          </a:xfrm>
          <a:prstGeom prst="rect">
            <a:avLst/>
          </a:prstGeom>
          <a:solidFill>
            <a:srgbClr val="2F39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5" name="Table 15">
            <a:extLst>
              <a:ext uri="{FF2B5EF4-FFF2-40B4-BE49-F238E27FC236}">
                <a16:creationId xmlns:a16="http://schemas.microsoft.com/office/drawing/2014/main" id="{1EA1BCB8-27AB-CA47-A591-0C4F0D4B5F89}"/>
              </a:ext>
            </a:extLst>
          </p:cNvPr>
          <p:cNvGraphicFramePr>
            <a:graphicFrameLocks noGrp="1"/>
          </p:cNvGraphicFramePr>
          <p:nvPr userDrawn="1">
            <p:extLst>
              <p:ext uri="{D42A27DB-BD31-4B8C-83A1-F6EECF244321}">
                <p14:modId xmlns:p14="http://schemas.microsoft.com/office/powerpoint/2010/main" val="2376034256"/>
              </p:ext>
            </p:extLst>
          </p:nvPr>
        </p:nvGraphicFramePr>
        <p:xfrm>
          <a:off x="392326" y="1095643"/>
          <a:ext cx="8927886" cy="2944169"/>
        </p:xfrm>
        <a:graphic>
          <a:graphicData uri="http://schemas.openxmlformats.org/drawingml/2006/table">
            <a:tbl>
              <a:tblPr firstRow="1" bandRow="1">
                <a:tableStyleId>{5940675A-B579-460E-94D1-54222C63F5DA}</a:tableStyleId>
              </a:tblPr>
              <a:tblGrid>
                <a:gridCol w="8927886">
                  <a:extLst>
                    <a:ext uri="{9D8B030D-6E8A-4147-A177-3AD203B41FA5}">
                      <a16:colId xmlns:a16="http://schemas.microsoft.com/office/drawing/2014/main" val="2776673247"/>
                    </a:ext>
                  </a:extLst>
                </a:gridCol>
              </a:tblGrid>
              <a:tr h="1567708">
                <a:tc>
                  <a:txBody>
                    <a:bodyPr/>
                    <a:lstStyle/>
                    <a:p>
                      <a:endParaRPr lang="en-GB"/>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112364914"/>
                  </a:ext>
                </a:extLst>
              </a:tr>
              <a:tr h="615184">
                <a:tc>
                  <a:txBody>
                    <a:bodyPr/>
                    <a:lstStyle/>
                    <a:p>
                      <a:endParaRPr lang="en-GB"/>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545545699"/>
                  </a:ext>
                </a:extLst>
              </a:tr>
              <a:tr h="761277">
                <a:tc>
                  <a:txBody>
                    <a:bodyPr/>
                    <a:lstStyle/>
                    <a:p>
                      <a:endParaRPr lang="en-GB"/>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200252581"/>
                  </a:ext>
                </a:extLst>
              </a:tr>
            </a:tbl>
          </a:graphicData>
        </a:graphic>
      </p:graphicFrame>
      <p:sp>
        <p:nvSpPr>
          <p:cNvPr id="2" name="Title 1">
            <a:extLst>
              <a:ext uri="{FF2B5EF4-FFF2-40B4-BE49-F238E27FC236}">
                <a16:creationId xmlns:a16="http://schemas.microsoft.com/office/drawing/2014/main" id="{6D351B7E-546F-DE43-8A2B-3372F5B52F28}"/>
              </a:ext>
            </a:extLst>
          </p:cNvPr>
          <p:cNvSpPr>
            <a:spLocks noGrp="1"/>
          </p:cNvSpPr>
          <p:nvPr>
            <p:ph type="title" hasCustomPrompt="1"/>
          </p:nvPr>
        </p:nvSpPr>
        <p:spPr>
          <a:xfrm>
            <a:off x="509478" y="2708518"/>
            <a:ext cx="8810734" cy="503999"/>
          </a:xfrm>
        </p:spPr>
        <p:txBody>
          <a:bodyPr lIns="0" tIns="0" rIns="0" bIns="0" anchor="ctr" anchorCtr="0">
            <a:normAutofit/>
          </a:bodyPr>
          <a:lstStyle>
            <a:lvl1pPr>
              <a:defRPr sz="2800" b="0">
                <a:solidFill>
                  <a:schemeClr val="bg1"/>
                </a:solidFill>
              </a:defRPr>
            </a:lvl1pPr>
          </a:lstStyle>
          <a:p>
            <a:r>
              <a:rPr lang="en-GB"/>
              <a:t>This is the unit code</a:t>
            </a:r>
            <a:endParaRPr lang="en-US"/>
          </a:p>
        </p:txBody>
      </p:sp>
      <p:sp>
        <p:nvSpPr>
          <p:cNvPr id="3" name="Content Placeholder 2">
            <a:extLst>
              <a:ext uri="{FF2B5EF4-FFF2-40B4-BE49-F238E27FC236}">
                <a16:creationId xmlns:a16="http://schemas.microsoft.com/office/drawing/2014/main" id="{3D7B24C1-A0A1-2B42-B340-EBD6843CA1DA}"/>
              </a:ext>
            </a:extLst>
          </p:cNvPr>
          <p:cNvSpPr>
            <a:spLocks noGrp="1"/>
          </p:cNvSpPr>
          <p:nvPr>
            <p:ph idx="1" hasCustomPrompt="1"/>
          </p:nvPr>
        </p:nvSpPr>
        <p:spPr>
          <a:xfrm>
            <a:off x="509478" y="2102199"/>
            <a:ext cx="5819885" cy="430800"/>
          </a:xfrm>
        </p:spPr>
        <p:txBody>
          <a:bodyPr lIns="0" tIns="0" rIns="0" bIns="0" anchor="b" anchorCtr="0">
            <a:noAutofit/>
          </a:bodyPr>
          <a:lstStyle>
            <a:lvl1pPr marL="0" indent="0">
              <a:buFontTx/>
              <a:buNone/>
              <a:defRPr sz="4000" b="1" i="0">
                <a:solidFill>
                  <a:schemeClr val="bg1"/>
                </a:solidFill>
                <a:latin typeface="Arial" panose="020B0604020202020204" pitchFamily="34" charset="0"/>
                <a:cs typeface="Arial" panose="020B0604020202020204" pitchFamily="34" charset="0"/>
              </a:defRPr>
            </a:lvl1pPr>
          </a:lstStyle>
          <a:p>
            <a:r>
              <a:rPr lang="en-GB"/>
              <a:t>This is the lesson title</a:t>
            </a:r>
            <a:endParaRPr lang="en-US"/>
          </a:p>
        </p:txBody>
      </p:sp>
      <p:sp>
        <p:nvSpPr>
          <p:cNvPr id="10" name="Oval 9">
            <a:extLst>
              <a:ext uri="{FF2B5EF4-FFF2-40B4-BE49-F238E27FC236}">
                <a16:creationId xmlns:a16="http://schemas.microsoft.com/office/drawing/2014/main" id="{3712BA70-B9B2-9F4D-A400-E769B3B5DA60}"/>
              </a:ext>
            </a:extLst>
          </p:cNvPr>
          <p:cNvSpPr/>
          <p:nvPr/>
        </p:nvSpPr>
        <p:spPr>
          <a:xfrm>
            <a:off x="10317281" y="4941397"/>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ADAB9BE6-F6FF-4D45-AE5C-EC7D7F0214B8}"/>
              </a:ext>
            </a:extLst>
          </p:cNvPr>
          <p:cNvPicPr>
            <a:picLocks noChangeAspect="1"/>
          </p:cNvPicPr>
          <p:nvPr/>
        </p:nvPicPr>
        <p:blipFill rotWithShape="1">
          <a:blip r:embed="rId2"/>
          <a:srcRect r="73528" b="94557"/>
          <a:stretch/>
        </p:blipFill>
        <p:spPr>
          <a:xfrm>
            <a:off x="-183266" y="150470"/>
            <a:ext cx="3227408" cy="353219"/>
          </a:xfrm>
          <a:prstGeom prst="rect">
            <a:avLst/>
          </a:prstGeom>
        </p:spPr>
      </p:pic>
      <p:pic>
        <p:nvPicPr>
          <p:cNvPr id="17" name="Picture 16" descr="Graphical user interface, text, application&#10;&#10;Description automatically generated">
            <a:extLst>
              <a:ext uri="{FF2B5EF4-FFF2-40B4-BE49-F238E27FC236}">
                <a16:creationId xmlns:a16="http://schemas.microsoft.com/office/drawing/2014/main" id="{85D91923-773B-174E-B219-D88AFAB231E3}"/>
              </a:ext>
            </a:extLst>
          </p:cNvPr>
          <p:cNvPicPr>
            <a:picLocks noChangeAspect="1"/>
          </p:cNvPicPr>
          <p:nvPr userDrawn="1"/>
        </p:nvPicPr>
        <p:blipFill>
          <a:blip r:embed="rId3"/>
          <a:stretch>
            <a:fillRect/>
          </a:stretch>
        </p:blipFill>
        <p:spPr>
          <a:xfrm>
            <a:off x="509478" y="3354441"/>
            <a:ext cx="1133585" cy="622488"/>
          </a:xfrm>
          <a:prstGeom prst="rect">
            <a:avLst/>
          </a:prstGeom>
        </p:spPr>
      </p:pic>
    </p:spTree>
    <p:extLst>
      <p:ext uri="{BB962C8B-B14F-4D97-AF65-F5344CB8AC3E}">
        <p14:creationId xmlns:p14="http://schemas.microsoft.com/office/powerpoint/2010/main" val="38112312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Lesson Objectives">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9BDBA1-DD73-5C43-A5A8-F619ADA69383}"/>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6388379F-C4DE-4646-93E3-42D263D1AAF5}"/>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Lesson Objectives</a:t>
            </a:r>
          </a:p>
        </p:txBody>
      </p:sp>
    </p:spTree>
    <p:extLst>
      <p:ext uri="{BB962C8B-B14F-4D97-AF65-F5344CB8AC3E}">
        <p14:creationId xmlns:p14="http://schemas.microsoft.com/office/powerpoint/2010/main" val="980374118"/>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Feedback">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9BDBA1-DD73-5C43-A5A8-F619ADA69383}"/>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B9A744-2E01-C041-B368-5F120DFEA3C0}"/>
              </a:ext>
            </a:extLst>
          </p:cNvPr>
          <p:cNvSpPr>
            <a:spLocks noGrp="1"/>
          </p:cNvSpPr>
          <p:nvPr>
            <p:ph type="title" hasCustomPrompt="1"/>
          </p:nvPr>
        </p:nvSpPr>
        <p:spPr>
          <a:xfrm>
            <a:off x="540000" y="138896"/>
            <a:ext cx="10620000" cy="1504709"/>
          </a:xfrm>
        </p:spPr>
        <p:txBody>
          <a:bodyPr lIns="0" tIns="0" rIns="0" bIns="0" anchor="b" anchorCtr="0">
            <a:normAutofit/>
          </a:bodyPr>
          <a:lstStyle>
            <a:lvl1pPr>
              <a:defRPr sz="2600" b="1"/>
            </a:lvl1pPr>
          </a:lstStyle>
          <a:p>
            <a:r>
              <a:rPr lang="en-GB"/>
              <a:t>Can you spare a moment to share some feedback on this lesson?</a:t>
            </a:r>
            <a:br>
              <a:rPr lang="en-GB"/>
            </a:br>
            <a:br>
              <a:rPr lang="en-GB"/>
            </a:br>
            <a:r>
              <a:rPr lang="en-GB"/>
              <a:t>Please copy the table below and click the link to let us know what you thought. Thank you! </a:t>
            </a:r>
            <a:endParaRPr lang="en-US"/>
          </a:p>
        </p:txBody>
      </p:sp>
      <p:sp>
        <p:nvSpPr>
          <p:cNvPr id="12" name="TextBox 11">
            <a:extLst>
              <a:ext uri="{FF2B5EF4-FFF2-40B4-BE49-F238E27FC236}">
                <a16:creationId xmlns:a16="http://schemas.microsoft.com/office/drawing/2014/main" id="{6388379F-C4DE-4646-93E3-42D263D1AAF5}"/>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Feedback</a:t>
            </a:r>
          </a:p>
        </p:txBody>
      </p:sp>
    </p:spTree>
    <p:extLst>
      <p:ext uri="{BB962C8B-B14F-4D97-AF65-F5344CB8AC3E}">
        <p14:creationId xmlns:p14="http://schemas.microsoft.com/office/powerpoint/2010/main" val="2278987787"/>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Vocabular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209F4D3-268D-A348-9CCE-B00080DD209D}"/>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FA7EA8-D77D-DF48-BF87-55505558A5B4}"/>
              </a:ext>
            </a:extLst>
          </p:cNvPr>
          <p:cNvSpPr>
            <a:spLocks noGrp="1"/>
          </p:cNvSpPr>
          <p:nvPr>
            <p:ph type="title" hasCustomPrompt="1"/>
          </p:nvPr>
        </p:nvSpPr>
        <p:spPr>
          <a:xfrm>
            <a:off x="540000" y="-2"/>
            <a:ext cx="10620000" cy="720000"/>
          </a:xfrm>
        </p:spPr>
        <p:txBody>
          <a:bodyPr lIns="0" tIns="0" rIns="0" bIns="0" anchor="b" anchorCtr="0">
            <a:normAutofit/>
          </a:bodyPr>
          <a:lstStyle>
            <a:lvl1pPr>
              <a:defRPr sz="2600" b="1"/>
            </a:lvl1pPr>
          </a:lstStyle>
          <a:p>
            <a:r>
              <a:rPr lang="en-GB"/>
              <a:t>Title</a:t>
            </a:r>
            <a:endParaRPr lang="en-US"/>
          </a:p>
        </p:txBody>
      </p:sp>
      <p:sp>
        <p:nvSpPr>
          <p:cNvPr id="10" name="TextBox 9">
            <a:extLst>
              <a:ext uri="{FF2B5EF4-FFF2-40B4-BE49-F238E27FC236}">
                <a16:creationId xmlns:a16="http://schemas.microsoft.com/office/drawing/2014/main" id="{40F039E2-8C92-C14C-82CE-0794D9BF40A9}"/>
              </a:ext>
            </a:extLst>
          </p:cNvPr>
          <p:cNvSpPr txBox="1"/>
          <p:nvPr/>
        </p:nvSpPr>
        <p:spPr>
          <a:xfrm rot="16200000">
            <a:off x="8433599" y="3099599"/>
            <a:ext cx="6858002"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Vocabulary</a:t>
            </a:r>
          </a:p>
        </p:txBody>
      </p:sp>
      <p:sp>
        <p:nvSpPr>
          <p:cNvPr id="12" name="Oval 11">
            <a:extLst>
              <a:ext uri="{FF2B5EF4-FFF2-40B4-BE49-F238E27FC236}">
                <a16:creationId xmlns:a16="http://schemas.microsoft.com/office/drawing/2014/main" id="{58119CD6-A5DA-0745-B17E-EB19681E9387}"/>
              </a:ext>
            </a:extLst>
          </p:cNvPr>
          <p:cNvSpPr/>
          <p:nvPr/>
        </p:nvSpPr>
        <p:spPr>
          <a:xfrm>
            <a:off x="10368111" y="5419596"/>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51726367"/>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eacher informatio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9BDBA1-DD73-5C43-A5A8-F619ADA69383}"/>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B9A744-2E01-C041-B368-5F120DFEA3C0}"/>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6388379F-C4DE-4646-93E3-42D263D1AAF5}"/>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Information for Teachers</a:t>
            </a:r>
          </a:p>
        </p:txBody>
      </p:sp>
    </p:spTree>
    <p:extLst>
      <p:ext uri="{BB962C8B-B14F-4D97-AF65-F5344CB8AC3E}">
        <p14:creationId xmlns:p14="http://schemas.microsoft.com/office/powerpoint/2010/main" val="63175717"/>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Appl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92CA172-5EAE-804D-AABD-57A2C8AD4B00}"/>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C7C566C2-9CB2-1B42-AB01-A55076C6A2AF}"/>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Apply</a:t>
            </a:r>
          </a:p>
        </p:txBody>
      </p:sp>
    </p:spTree>
    <p:extLst>
      <p:ext uri="{BB962C8B-B14F-4D97-AF65-F5344CB8AC3E}">
        <p14:creationId xmlns:p14="http://schemas.microsoft.com/office/powerpoint/2010/main" val="309095702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Writing like a scientis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209F4D3-268D-A348-9CCE-B00080DD209D}"/>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FA7EA8-D77D-DF48-BF87-55505558A5B4}"/>
              </a:ext>
            </a:extLst>
          </p:cNvPr>
          <p:cNvSpPr>
            <a:spLocks noGrp="1"/>
          </p:cNvSpPr>
          <p:nvPr>
            <p:ph type="title" hasCustomPrompt="1"/>
          </p:nvPr>
        </p:nvSpPr>
        <p:spPr>
          <a:xfrm>
            <a:off x="540000" y="-2"/>
            <a:ext cx="10620000" cy="720000"/>
          </a:xfrm>
        </p:spPr>
        <p:txBody>
          <a:bodyPr lIns="0" tIns="0" rIns="0" bIns="0" anchor="b" anchorCtr="0">
            <a:normAutofit/>
          </a:bodyPr>
          <a:lstStyle>
            <a:lvl1pPr>
              <a:defRPr sz="2600" b="1"/>
            </a:lvl1pPr>
          </a:lstStyle>
          <a:p>
            <a:r>
              <a:rPr lang="en-GB"/>
              <a:t>Title</a:t>
            </a:r>
            <a:endParaRPr lang="en-US"/>
          </a:p>
        </p:txBody>
      </p:sp>
      <p:sp>
        <p:nvSpPr>
          <p:cNvPr id="6" name="Rectangle 5">
            <a:extLst>
              <a:ext uri="{FF2B5EF4-FFF2-40B4-BE49-F238E27FC236}">
                <a16:creationId xmlns:a16="http://schemas.microsoft.com/office/drawing/2014/main" id="{0A8ECAB4-71DA-CB41-A1F1-B0F326B7C6D5}"/>
              </a:ext>
            </a:extLst>
          </p:cNvPr>
          <p:cNvSpPr/>
          <p:nvPr userDrawn="1"/>
        </p:nvSpPr>
        <p:spPr>
          <a:xfrm>
            <a:off x="6690167" y="905813"/>
            <a:ext cx="4533291" cy="5036695"/>
          </a:xfrm>
          <a:prstGeom prst="rect">
            <a:avLst/>
          </a:prstGeom>
          <a:solidFill>
            <a:srgbClr val="009193">
              <a:alpha val="3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a:extLst>
              <a:ext uri="{FF2B5EF4-FFF2-40B4-BE49-F238E27FC236}">
                <a16:creationId xmlns:a16="http://schemas.microsoft.com/office/drawing/2014/main" id="{40F039E2-8C92-C14C-82CE-0794D9BF40A9}"/>
              </a:ext>
            </a:extLst>
          </p:cNvPr>
          <p:cNvSpPr txBox="1"/>
          <p:nvPr/>
        </p:nvSpPr>
        <p:spPr>
          <a:xfrm rot="16200000">
            <a:off x="8433599" y="3099599"/>
            <a:ext cx="6858002" cy="658800"/>
          </a:xfrm>
          <a:prstGeom prst="rect">
            <a:avLst/>
          </a:prstGeom>
          <a:solidFill>
            <a:srgbClr val="002060"/>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Writing like a scientist</a:t>
            </a:r>
          </a:p>
        </p:txBody>
      </p:sp>
      <p:sp>
        <p:nvSpPr>
          <p:cNvPr id="12" name="Oval 11">
            <a:extLst>
              <a:ext uri="{FF2B5EF4-FFF2-40B4-BE49-F238E27FC236}">
                <a16:creationId xmlns:a16="http://schemas.microsoft.com/office/drawing/2014/main" id="{58119CD6-A5DA-0745-B17E-EB19681E9387}"/>
              </a:ext>
            </a:extLst>
          </p:cNvPr>
          <p:cNvSpPr/>
          <p:nvPr/>
        </p:nvSpPr>
        <p:spPr>
          <a:xfrm>
            <a:off x="10271208" y="5508000"/>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5775004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orrecting Answers">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3CC60F1-53C2-2F45-BA74-D0D91DCBB869}"/>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9013E8-2729-5B47-8374-30CE1D248EBB}"/>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FB8F997C-5D99-6F43-B0D2-545450812158}"/>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dirty="0">
                <a:solidFill>
                  <a:schemeClr val="bg1"/>
                </a:solidFill>
                <a:latin typeface="Georgia" panose="02040502050405020303" pitchFamily="18" charset="0"/>
                <a:cs typeface="Arial" panose="020B0604020202020204" pitchFamily="34" charset="0"/>
              </a:rPr>
              <a:t>Correcting Answers</a:t>
            </a:r>
          </a:p>
        </p:txBody>
      </p:sp>
    </p:spTree>
    <p:extLst>
      <p:ext uri="{BB962C8B-B14F-4D97-AF65-F5344CB8AC3E}">
        <p14:creationId xmlns:p14="http://schemas.microsoft.com/office/powerpoint/2010/main" val="3546933498"/>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Fix-i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9BDBA1-DD73-5C43-A5A8-F619ADA69383}"/>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B9A744-2E01-C041-B368-5F120DFEA3C0}"/>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6388379F-C4DE-4646-93E3-42D263D1AAF5}"/>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Fix-it</a:t>
            </a:r>
          </a:p>
        </p:txBody>
      </p:sp>
    </p:spTree>
    <p:extLst>
      <p:ext uri="{BB962C8B-B14F-4D97-AF65-F5344CB8AC3E}">
        <p14:creationId xmlns:p14="http://schemas.microsoft.com/office/powerpoint/2010/main" val="2516058592"/>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Introductio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3CC60F1-53C2-2F45-BA74-D0D91DCBB869}"/>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9013E8-2729-5B47-8374-30CE1D248EBB}"/>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FB8F997C-5D99-6F43-B0D2-545450812158}"/>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Introduction</a:t>
            </a:r>
          </a:p>
        </p:txBody>
      </p:sp>
    </p:spTree>
    <p:extLst>
      <p:ext uri="{BB962C8B-B14F-4D97-AF65-F5344CB8AC3E}">
        <p14:creationId xmlns:p14="http://schemas.microsoft.com/office/powerpoint/2010/main" val="236317998"/>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Check for understandin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19EA7AB-2A8A-FC4D-9B64-1ACEDF370C9C}"/>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A420EA5B-6D37-7E44-9227-CDD97B420EC1}"/>
              </a:ext>
            </a:extLst>
          </p:cNvPr>
          <p:cNvSpPr txBox="1"/>
          <p:nvPr/>
        </p:nvSpPr>
        <p:spPr>
          <a:xfrm rot="16200000">
            <a:off x="8433599" y="3099599"/>
            <a:ext cx="6858002"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Check for understanding</a:t>
            </a:r>
          </a:p>
        </p:txBody>
      </p:sp>
      <p:sp>
        <p:nvSpPr>
          <p:cNvPr id="11" name="Title 1">
            <a:extLst>
              <a:ext uri="{FF2B5EF4-FFF2-40B4-BE49-F238E27FC236}">
                <a16:creationId xmlns:a16="http://schemas.microsoft.com/office/drawing/2014/main" id="{D87BFAE8-7424-494C-9FA6-BAD98DAD859B}"/>
              </a:ext>
            </a:extLst>
          </p:cNvPr>
          <p:cNvSpPr>
            <a:spLocks noGrp="1"/>
          </p:cNvSpPr>
          <p:nvPr>
            <p:ph type="title" hasCustomPrompt="1"/>
          </p:nvPr>
        </p:nvSpPr>
        <p:spPr>
          <a:xfrm>
            <a:off x="540000" y="-1"/>
            <a:ext cx="10620000" cy="720000"/>
          </a:xfrm>
        </p:spPr>
        <p:txBody>
          <a:bodyPr lIns="0" tIns="0" rIns="0" bIns="0" anchor="b" anchorCtr="0">
            <a:normAutofit/>
          </a:bodyPr>
          <a:lstStyle>
            <a:lvl1pPr>
              <a:defRPr sz="2600" b="1"/>
            </a:lvl1pPr>
          </a:lstStyle>
          <a:p>
            <a:r>
              <a:rPr lang="en-GB"/>
              <a:t>Title</a:t>
            </a:r>
            <a:endParaRPr lang="en-US"/>
          </a:p>
        </p:txBody>
      </p:sp>
    </p:spTree>
    <p:extLst>
      <p:ext uri="{BB962C8B-B14F-4D97-AF65-F5344CB8AC3E}">
        <p14:creationId xmlns:p14="http://schemas.microsoft.com/office/powerpoint/2010/main" val="1230945368"/>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alk Task">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3CC60F1-53C2-2F45-BA74-D0D91DCBB869}"/>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9013E8-2729-5B47-8374-30CE1D248EBB}"/>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FB8F997C-5D99-6F43-B0D2-545450812158}"/>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Talk Task</a:t>
            </a:r>
          </a:p>
        </p:txBody>
      </p:sp>
    </p:spTree>
    <p:extLst>
      <p:ext uri="{BB962C8B-B14F-4D97-AF65-F5344CB8AC3E}">
        <p14:creationId xmlns:p14="http://schemas.microsoft.com/office/powerpoint/2010/main" val="7129705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Activit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C1E1B9E-7C95-3148-8A95-67EC5EC2388E}"/>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086193F-4CCD-C844-A34E-2805FE7AE763}"/>
              </a:ext>
            </a:extLst>
          </p:cNvPr>
          <p:cNvSpPr>
            <a:spLocks noGrp="1"/>
          </p:cNvSpPr>
          <p:nvPr>
            <p:ph type="title" hasCustomPrompt="1"/>
          </p:nvPr>
        </p:nvSpPr>
        <p:spPr>
          <a:xfrm>
            <a:off x="540000" y="-1"/>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1E5D10FB-422B-FF46-9A52-79F8348D7380}"/>
              </a:ext>
            </a:extLst>
          </p:cNvPr>
          <p:cNvSpPr txBox="1"/>
          <p:nvPr/>
        </p:nvSpPr>
        <p:spPr>
          <a:xfrm rot="16200000">
            <a:off x="8433599" y="3099601"/>
            <a:ext cx="6858002"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Activity</a:t>
            </a:r>
          </a:p>
        </p:txBody>
      </p:sp>
    </p:spTree>
    <p:extLst>
      <p:ext uri="{BB962C8B-B14F-4D97-AF65-F5344CB8AC3E}">
        <p14:creationId xmlns:p14="http://schemas.microsoft.com/office/powerpoint/2010/main" val="4116769190"/>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Activity-Demo">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313838A-2EF4-E046-B265-14F3C0A0BFCB}"/>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4D9BB3E-33F0-A142-9132-02E325444044}"/>
              </a:ext>
            </a:extLst>
          </p:cNvPr>
          <p:cNvSpPr>
            <a:spLocks noGrp="1"/>
          </p:cNvSpPr>
          <p:nvPr>
            <p:ph type="title" hasCustomPrompt="1"/>
          </p:nvPr>
        </p:nvSpPr>
        <p:spPr>
          <a:xfrm>
            <a:off x="540000" y="-5"/>
            <a:ext cx="10620000" cy="720000"/>
          </a:xfrm>
        </p:spPr>
        <p:txBody>
          <a:bodyPr lIns="0" tIns="0" rIns="0" bIns="0" anchor="b" anchorCtr="0">
            <a:normAutofit/>
          </a:bodyPr>
          <a:lstStyle>
            <a:lvl1pPr>
              <a:defRPr sz="2600" b="1"/>
            </a:lvl1pPr>
          </a:lstStyle>
          <a:p>
            <a:r>
              <a:rPr lang="en-GB"/>
              <a:t>Title</a:t>
            </a:r>
            <a:endParaRPr lang="en-US"/>
          </a:p>
        </p:txBody>
      </p:sp>
      <p:sp>
        <p:nvSpPr>
          <p:cNvPr id="17" name="TextBox 16">
            <a:extLst>
              <a:ext uri="{FF2B5EF4-FFF2-40B4-BE49-F238E27FC236}">
                <a16:creationId xmlns:a16="http://schemas.microsoft.com/office/drawing/2014/main" id="{012EE252-8AAE-A549-AFDC-BC55026867C7}"/>
              </a:ext>
            </a:extLst>
          </p:cNvPr>
          <p:cNvSpPr txBox="1"/>
          <p:nvPr/>
        </p:nvSpPr>
        <p:spPr>
          <a:xfrm rot="16200000">
            <a:off x="8433599" y="3099598"/>
            <a:ext cx="6858003"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Activity-Demo</a:t>
            </a:r>
          </a:p>
        </p:txBody>
      </p:sp>
      <p:sp>
        <p:nvSpPr>
          <p:cNvPr id="21" name="Oval 20">
            <a:extLst>
              <a:ext uri="{FF2B5EF4-FFF2-40B4-BE49-F238E27FC236}">
                <a16:creationId xmlns:a16="http://schemas.microsoft.com/office/drawing/2014/main" id="{14D3309E-60DD-4045-80F8-3895C7659C3A}"/>
              </a:ext>
            </a:extLst>
          </p:cNvPr>
          <p:cNvSpPr/>
          <p:nvPr/>
        </p:nvSpPr>
        <p:spPr>
          <a:xfrm>
            <a:off x="10620000" y="216000"/>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4DDD8D09-813D-024F-AB56-8BD0BBC168F8}"/>
              </a:ext>
            </a:extLst>
          </p:cNvPr>
          <p:cNvSpPr txBox="1"/>
          <p:nvPr/>
        </p:nvSpPr>
        <p:spPr>
          <a:xfrm>
            <a:off x="10609838" y="504000"/>
            <a:ext cx="1350000" cy="720000"/>
          </a:xfrm>
          <a:prstGeom prst="rect">
            <a:avLst/>
          </a:prstGeom>
          <a:noFill/>
        </p:spPr>
        <p:txBody>
          <a:bodyPr wrap="square" lIns="0" tIns="0" rIns="0" bIns="0" rtlCol="0" anchor="ctr" anchorCtr="0">
            <a:noAutofit/>
          </a:bodyPr>
          <a:lstStyle/>
          <a:p>
            <a:pPr algn="ctr"/>
            <a:r>
              <a:rPr lang="en-US" sz="1400" b="1">
                <a:solidFill>
                  <a:schemeClr val="accent2"/>
                </a:solidFill>
                <a:latin typeface="Arial" panose="020B0604020202020204" pitchFamily="34" charset="0"/>
                <a:cs typeface="Arial" panose="020B0604020202020204" pitchFamily="34" charset="0"/>
              </a:rPr>
              <a:t>Key point </a:t>
            </a:r>
          </a:p>
          <a:p>
            <a:pPr algn="ctr"/>
            <a:r>
              <a:rPr lang="en-US" sz="1400" b="1">
                <a:solidFill>
                  <a:schemeClr val="accent2"/>
                </a:solidFill>
                <a:latin typeface="Arial" panose="020B0604020202020204" pitchFamily="34" charset="0"/>
                <a:cs typeface="Arial" panose="020B0604020202020204" pitchFamily="34" charset="0"/>
              </a:rPr>
              <a:t>of useful information</a:t>
            </a:r>
          </a:p>
        </p:txBody>
      </p:sp>
    </p:spTree>
    <p:extLst>
      <p:ext uri="{BB962C8B-B14F-4D97-AF65-F5344CB8AC3E}">
        <p14:creationId xmlns:p14="http://schemas.microsoft.com/office/powerpoint/2010/main" val="1421768388"/>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Exit ticke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1CF8D11-A98B-FB43-A02A-0E01508CFEFA}"/>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9B7E32-F1A6-034E-A449-0418D7DA131D}"/>
              </a:ext>
            </a:extLst>
          </p:cNvPr>
          <p:cNvSpPr>
            <a:spLocks noGrp="1"/>
          </p:cNvSpPr>
          <p:nvPr>
            <p:ph type="title" hasCustomPrompt="1"/>
          </p:nvPr>
        </p:nvSpPr>
        <p:spPr>
          <a:xfrm>
            <a:off x="540000" y="-3570"/>
            <a:ext cx="10620000" cy="720000"/>
          </a:xfrm>
        </p:spPr>
        <p:txBody>
          <a:bodyPr lIns="0" tIns="0" rIns="0" bIns="0" anchor="b" anchorCtr="0">
            <a:normAutofit/>
          </a:bodyPr>
          <a:lstStyle>
            <a:lvl1pPr>
              <a:defRPr sz="2600" b="1"/>
            </a:lvl1pPr>
          </a:lstStyle>
          <a:p>
            <a:r>
              <a:rPr lang="en-GB"/>
              <a:t>Title</a:t>
            </a:r>
            <a:endParaRPr lang="en-US"/>
          </a:p>
        </p:txBody>
      </p:sp>
      <p:sp>
        <p:nvSpPr>
          <p:cNvPr id="19" name="TextBox 18">
            <a:extLst>
              <a:ext uri="{FF2B5EF4-FFF2-40B4-BE49-F238E27FC236}">
                <a16:creationId xmlns:a16="http://schemas.microsoft.com/office/drawing/2014/main" id="{527B9016-1EB5-F141-8466-77AF25D7B637}"/>
              </a:ext>
            </a:extLst>
          </p:cNvPr>
          <p:cNvSpPr txBox="1"/>
          <p:nvPr/>
        </p:nvSpPr>
        <p:spPr>
          <a:xfrm rot="16200000">
            <a:off x="8433598" y="3099604"/>
            <a:ext cx="6858003"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Exit ticket</a:t>
            </a:r>
          </a:p>
        </p:txBody>
      </p:sp>
    </p:spTree>
    <p:extLst>
      <p:ext uri="{BB962C8B-B14F-4D97-AF65-F5344CB8AC3E}">
        <p14:creationId xmlns:p14="http://schemas.microsoft.com/office/powerpoint/2010/main" val="2841854883"/>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Do Now">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209F4D3-268D-A348-9CCE-B00080DD209D}"/>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FA7EA8-D77D-DF48-BF87-55505558A5B4}"/>
              </a:ext>
            </a:extLst>
          </p:cNvPr>
          <p:cNvSpPr>
            <a:spLocks noGrp="1"/>
          </p:cNvSpPr>
          <p:nvPr>
            <p:ph type="title" hasCustomPrompt="1"/>
          </p:nvPr>
        </p:nvSpPr>
        <p:spPr>
          <a:xfrm>
            <a:off x="540000" y="-2"/>
            <a:ext cx="10620000" cy="720000"/>
          </a:xfrm>
        </p:spPr>
        <p:txBody>
          <a:bodyPr lIns="0" tIns="0" rIns="0" bIns="0" anchor="b" anchorCtr="0">
            <a:normAutofit/>
          </a:bodyPr>
          <a:lstStyle>
            <a:lvl1pPr>
              <a:defRPr sz="2600" b="1"/>
            </a:lvl1pPr>
          </a:lstStyle>
          <a:p>
            <a:r>
              <a:rPr lang="en-GB"/>
              <a:t>Title</a:t>
            </a:r>
            <a:endParaRPr lang="en-US"/>
          </a:p>
        </p:txBody>
      </p:sp>
      <p:sp>
        <p:nvSpPr>
          <p:cNvPr id="10" name="TextBox 9">
            <a:extLst>
              <a:ext uri="{FF2B5EF4-FFF2-40B4-BE49-F238E27FC236}">
                <a16:creationId xmlns:a16="http://schemas.microsoft.com/office/drawing/2014/main" id="{40F039E2-8C92-C14C-82CE-0794D9BF40A9}"/>
              </a:ext>
            </a:extLst>
          </p:cNvPr>
          <p:cNvSpPr txBox="1"/>
          <p:nvPr/>
        </p:nvSpPr>
        <p:spPr>
          <a:xfrm rot="16200000">
            <a:off x="8433599" y="3099599"/>
            <a:ext cx="6858002"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Do Now</a:t>
            </a:r>
          </a:p>
        </p:txBody>
      </p:sp>
      <p:sp>
        <p:nvSpPr>
          <p:cNvPr id="12" name="Oval 11">
            <a:extLst>
              <a:ext uri="{FF2B5EF4-FFF2-40B4-BE49-F238E27FC236}">
                <a16:creationId xmlns:a16="http://schemas.microsoft.com/office/drawing/2014/main" id="{58119CD6-A5DA-0745-B17E-EB19681E9387}"/>
              </a:ext>
            </a:extLst>
          </p:cNvPr>
          <p:cNvSpPr/>
          <p:nvPr/>
        </p:nvSpPr>
        <p:spPr>
          <a:xfrm>
            <a:off x="10368111" y="5419596"/>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23759749"/>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C000"/>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9BCE6E62-574E-D146-96C1-9BF43CCDE92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6E39261F-FA9B-3345-9A9B-45ECE9B0CB1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lvl="0" indent="0" algn="r" rtl="0">
              <a:spcBef>
                <a:spcPts val="0"/>
              </a:spcBef>
              <a:spcAft>
                <a:spcPts val="0"/>
              </a:spcAft>
              <a:buNone/>
            </a:pPr>
            <a:fld id="{00000000-1234-1234-1234-123412341234}" type="slidenum">
              <a:rPr lang="en-GB" smtClean="0"/>
              <a:t>‹#›</a:t>
            </a:fld>
            <a:endParaRPr lang="en-GB"/>
          </a:p>
        </p:txBody>
      </p:sp>
      <p:sp>
        <p:nvSpPr>
          <p:cNvPr id="2" name="Title Placeholder 1">
            <a:extLst>
              <a:ext uri="{FF2B5EF4-FFF2-40B4-BE49-F238E27FC236}">
                <a16:creationId xmlns:a16="http://schemas.microsoft.com/office/drawing/2014/main" id="{A1D60AB4-2C43-F54B-B1C4-00F9214CEDE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1B651272-0A4B-B849-8A26-774FD4721A2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5" name="Rectangle 14">
            <a:extLst>
              <a:ext uri="{FF2B5EF4-FFF2-40B4-BE49-F238E27FC236}">
                <a16:creationId xmlns:a16="http://schemas.microsoft.com/office/drawing/2014/main" id="{9563CF77-062B-DA40-8B78-CAC794930094}"/>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14542765"/>
      </p:ext>
    </p:extLst>
  </p:cSld>
  <p:clrMap bg1="lt1" tx1="dk1" bg2="lt2" tx2="dk2" accent1="accent1" accent2="accent2" accent3="accent3" accent4="accent4" accent5="accent5" accent6="accent6" hlink="hlink" folHlink="folHlink"/>
  <p:sldLayoutIdLst>
    <p:sldLayoutId id="2147483722" r:id="rId1"/>
    <p:sldLayoutId id="2147483723" r:id="rId2"/>
    <p:sldLayoutId id="2147483724" r:id="rId3"/>
    <p:sldLayoutId id="2147483725" r:id="rId4"/>
    <p:sldLayoutId id="2147483726" r:id="rId5"/>
    <p:sldLayoutId id="2147483727" r:id="rId6"/>
    <p:sldLayoutId id="2147483728" r:id="rId7"/>
    <p:sldLayoutId id="2147483729" r:id="rId8"/>
    <p:sldLayoutId id="2147483730" r:id="rId9"/>
    <p:sldLayoutId id="2147483731" r:id="rId10"/>
    <p:sldLayoutId id="2147483732" r:id="rId11"/>
    <p:sldLayoutId id="2147483733" r:id="rId12"/>
    <p:sldLayoutId id="2147483734" r:id="rId13"/>
    <p:sldLayoutId id="2147483735" r:id="rId14"/>
    <p:sldLayoutId id="2147483736" r:id="rId15"/>
    <p:sldLayoutId id="2147483737" r:id="rId16"/>
  </p:sldLayoutIdLst>
  <p:hf sldNum="0" hdr="0" ftr="0" dt="0"/>
  <p:txStyles>
    <p:titleStyle>
      <a:lvl1pPr algn="l" defTabSz="914400" rtl="0" eaLnBrk="1" latinLnBrk="0" hangingPunct="1">
        <a:lnSpc>
          <a:spcPct val="90000"/>
        </a:lnSpc>
        <a:spcBef>
          <a:spcPct val="0"/>
        </a:spcBef>
        <a:buNone/>
        <a:defRPr sz="1800"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hyperlink" Target="https://mymastery.arkcurriculumplus.org.uk/courses/65f10dfb-f045-4b74-aed0-11df776de0c8/units/75c2dbf6-c400-4a90-b1f6-4d0e3f708e2b/lessons/f2c8fedb-7158-412c-b34a-0ebeb1ac4e57/contents/9" TargetMode="External"/><Relationship Id="rId2" Type="http://schemas.openxmlformats.org/officeDocument/2006/relationships/image" Target="../media/image13.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hyperlink" Target="https://mymastery.arkcurriculumplus.org.uk/courses/65f10dfb-f045-4b74-aed0-11df776de0c8/units/75c2dbf6-c400-4a90-b1f6-4d0e3f708e2b/lessons/f2c8fedb-7158-412c-b34a-0ebeb1ac4e57/contents/9" TargetMode="External"/><Relationship Id="rId2" Type="http://schemas.openxmlformats.org/officeDocument/2006/relationships/notesSlide" Target="../notesSlides/notesSlide1.xml"/><Relationship Id="rId1" Type="http://schemas.openxmlformats.org/officeDocument/2006/relationships/slideLayout" Target="../slideLayouts/slideLayout13.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hyperlink" Target="mailto:sciencemastery@arkonline.org?subject=Lesson%20Feedback" TargetMode="External"/><Relationship Id="rId2" Type="http://schemas.openxmlformats.org/officeDocument/2006/relationships/notesSlide" Target="../notesSlides/notesSlide19.xml"/><Relationship Id="rId1" Type="http://schemas.openxmlformats.org/officeDocument/2006/relationships/slideLayout" Target="../slideLayouts/slideLayout11.xml"/><Relationship Id="rId4" Type="http://schemas.openxmlformats.org/officeDocument/2006/relationships/hyperlink" Target="mailto:sciencemastery@arkonline.org"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5.emf"/></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3C824E-4C7F-DB42-8DBE-A9A845EEBF60}"/>
              </a:ext>
            </a:extLst>
          </p:cNvPr>
          <p:cNvSpPr>
            <a:spLocks noGrp="1"/>
          </p:cNvSpPr>
          <p:nvPr>
            <p:ph type="title"/>
          </p:nvPr>
        </p:nvSpPr>
        <p:spPr/>
        <p:txBody>
          <a:bodyPr/>
          <a:lstStyle/>
          <a:p>
            <a:r>
              <a:rPr lang="en-US">
                <a:latin typeface="Century Gothic"/>
                <a:cs typeface="Arial"/>
              </a:rPr>
              <a:t>Making this resource work for you</a:t>
            </a:r>
          </a:p>
        </p:txBody>
      </p:sp>
      <p:sp>
        <p:nvSpPr>
          <p:cNvPr id="3" name="TextBox 2">
            <a:extLst>
              <a:ext uri="{FF2B5EF4-FFF2-40B4-BE49-F238E27FC236}">
                <a16:creationId xmlns:a16="http://schemas.microsoft.com/office/drawing/2014/main" id="{C0AE1C53-0082-C14D-B9A9-53C8A65F457E}"/>
              </a:ext>
            </a:extLst>
          </p:cNvPr>
          <p:cNvSpPr txBox="1"/>
          <p:nvPr/>
        </p:nvSpPr>
        <p:spPr>
          <a:xfrm>
            <a:off x="221613" y="917912"/>
            <a:ext cx="10869561" cy="5509200"/>
          </a:xfrm>
          <a:prstGeom prst="rect">
            <a:avLst/>
          </a:prstGeom>
          <a:noFill/>
        </p:spPr>
        <p:txBody>
          <a:bodyPr wrap="square" rtlCol="0">
            <a:spAutoFit/>
          </a:bodyPr>
          <a:lstStyle/>
          <a:p>
            <a:pPr marL="342900" indent="-342900">
              <a:buFont typeface="Arial" panose="020B0604020202020204" pitchFamily="34" charset="0"/>
              <a:buChar char="•"/>
            </a:pPr>
            <a:r>
              <a:rPr lang="en-US" sz="1600">
                <a:latin typeface="Century Gothic" panose="020B0502020202020204" pitchFamily="34" charset="0"/>
              </a:rPr>
              <a:t>Prior to teaching this lesson, please refer to the ‘Unit Overview and Planning Document’.</a:t>
            </a:r>
          </a:p>
          <a:p>
            <a:pPr marL="342900" indent="-342900">
              <a:buFont typeface="Arial" panose="020B0604020202020204" pitchFamily="34" charset="0"/>
              <a:buChar char="•"/>
            </a:pPr>
            <a:r>
              <a:rPr lang="en-US" sz="1600">
                <a:latin typeface="Century Gothic" panose="020B0502020202020204" pitchFamily="34" charset="0"/>
              </a:rPr>
              <a:t>Further guidance on planning Science Mastery lessons can be found in the detailed planning guidance document.</a:t>
            </a:r>
          </a:p>
          <a:p>
            <a:pPr marL="342900" indent="-342900">
              <a:buFont typeface="Arial" panose="020B0604020202020204" pitchFamily="34" charset="0"/>
              <a:buChar char="•"/>
            </a:pPr>
            <a:r>
              <a:rPr lang="en-US" sz="1600">
                <a:latin typeface="Century Gothic" panose="020B0502020202020204" pitchFamily="34" charset="0"/>
              </a:rPr>
              <a:t>Refer to the ‘</a:t>
            </a:r>
            <a:r>
              <a:rPr lang="en-US" sz="1600" b="1">
                <a:latin typeface="Century Gothic" panose="020B0502020202020204" pitchFamily="34" charset="0"/>
              </a:rPr>
              <a:t>notes</a:t>
            </a:r>
            <a:r>
              <a:rPr lang="en-US" sz="1600">
                <a:latin typeface="Century Gothic" panose="020B0502020202020204" pitchFamily="34" charset="0"/>
              </a:rPr>
              <a:t>’ section on each slide for useful information, including suggested expositions, pedagogical content knowledge, suggested questions, answers and more. Consider using presenter mode so you can see this guidance throughout the lesson.</a:t>
            </a:r>
          </a:p>
          <a:p>
            <a:pPr marL="342900" indent="-342900">
              <a:buFont typeface="Arial" panose="020B0604020202020204" pitchFamily="34" charset="0"/>
              <a:buChar char="•"/>
            </a:pPr>
            <a:r>
              <a:rPr lang="en-US" sz="1600">
                <a:latin typeface="Century Gothic" panose="020B0502020202020204" pitchFamily="34" charset="0"/>
              </a:rPr>
              <a:t>The introduction slides can be adapted to suit your teaching style and the needs of your class.</a:t>
            </a:r>
          </a:p>
          <a:p>
            <a:pPr marL="342900" indent="-342900">
              <a:buFont typeface="Arial" panose="020B0604020202020204" pitchFamily="34" charset="0"/>
              <a:buChar char="•"/>
            </a:pPr>
            <a:r>
              <a:rPr lang="en-US" sz="1600">
                <a:latin typeface="Century Gothic" panose="020B0502020202020204" pitchFamily="34" charset="0"/>
              </a:rPr>
              <a:t>Before the lesson, </a:t>
            </a:r>
            <a:r>
              <a:rPr lang="en-US" sz="1600" b="1">
                <a:latin typeface="Century Gothic" panose="020B0502020202020204" pitchFamily="34" charset="0"/>
              </a:rPr>
              <a:t>adapt the fix-it slide </a:t>
            </a:r>
            <a:r>
              <a:rPr lang="en-US" sz="1600">
                <a:latin typeface="Century Gothic" panose="020B0502020202020204" pitchFamily="34" charset="0"/>
              </a:rPr>
              <a:t>to address any misconceptions identified in the previous lesson’s exit ticket.</a:t>
            </a:r>
          </a:p>
          <a:p>
            <a:pPr marL="342900" indent="-342900">
              <a:buFont typeface="Arial" panose="020B0604020202020204" pitchFamily="34" charset="0"/>
              <a:buChar char="•"/>
            </a:pPr>
            <a:r>
              <a:rPr lang="en-US" sz="1600">
                <a:latin typeface="Century Gothic" panose="020B0502020202020204" pitchFamily="34" charset="0"/>
              </a:rPr>
              <a:t>Choose from the suggested </a:t>
            </a:r>
            <a:r>
              <a:rPr lang="en-US" sz="1600" b="1">
                <a:latin typeface="Century Gothic" panose="020B0502020202020204" pitchFamily="34" charset="0"/>
              </a:rPr>
              <a:t>activities</a:t>
            </a:r>
            <a:r>
              <a:rPr lang="en-US" sz="1600">
                <a:latin typeface="Century Gothic" panose="020B0502020202020204" pitchFamily="34" charset="0"/>
              </a:rPr>
              <a:t> to suit your class. The intention is not that you complete all of these, but that you select those which ones are most appropriate for your students. It may be appropriate to further adapt activities for your students.</a:t>
            </a:r>
          </a:p>
          <a:p>
            <a:pPr marL="342900" indent="-342900">
              <a:buFont typeface="Arial" panose="020B0604020202020204" pitchFamily="34" charset="0"/>
              <a:buChar char="•"/>
            </a:pPr>
            <a:r>
              <a:rPr lang="en-US" sz="1600">
                <a:latin typeface="Century Gothic" panose="020B0502020202020204" pitchFamily="34" charset="0"/>
              </a:rPr>
              <a:t>These lessons are designed to occupy approximately 1 hour. To adapt for a </a:t>
            </a:r>
            <a:r>
              <a:rPr lang="en-US" sz="1600" b="1">
                <a:latin typeface="Century Gothic" panose="020B0502020202020204" pitchFamily="34" charset="0"/>
              </a:rPr>
              <a:t>shorter or longer lesson duration</a:t>
            </a:r>
            <a:r>
              <a:rPr lang="en-US" sz="1600">
                <a:latin typeface="Century Gothic" panose="020B0502020202020204" pitchFamily="34" charset="0"/>
              </a:rPr>
              <a:t> we advise you to adapt the </a:t>
            </a:r>
            <a:r>
              <a:rPr lang="en-US" sz="1600" b="1">
                <a:latin typeface="Century Gothic" panose="020B0502020202020204" pitchFamily="34" charset="0"/>
              </a:rPr>
              <a:t>activity</a:t>
            </a:r>
            <a:r>
              <a:rPr lang="en-US" sz="1600">
                <a:latin typeface="Century Gothic" panose="020B0502020202020204" pitchFamily="34" charset="0"/>
              </a:rPr>
              <a:t> section accordingly.</a:t>
            </a:r>
          </a:p>
          <a:p>
            <a:pPr marL="342900" indent="-342900">
              <a:buFont typeface="Arial" panose="020B0604020202020204" pitchFamily="34" charset="0"/>
              <a:buChar char="•"/>
            </a:pPr>
            <a:endParaRPr lang="en-US" sz="1600">
              <a:latin typeface="Century Gothic" panose="020B0502020202020204" pitchFamily="34" charset="0"/>
            </a:endParaRPr>
          </a:p>
          <a:p>
            <a:r>
              <a:rPr lang="en-US" sz="1600">
                <a:latin typeface="Century Gothic" panose="020B0502020202020204" pitchFamily="34" charset="0"/>
              </a:rPr>
              <a:t>Please consider using the final slide to send feedback about this lesson or examples of PowerPoints that you have adapted to our design team. Your feedback is used to improve Science Mastery for all of our teachers and students. We appreciate all suggestions and comments.</a:t>
            </a:r>
          </a:p>
          <a:p>
            <a:endParaRPr lang="en-US" sz="1600">
              <a:latin typeface="Century Gothic" panose="020B0502020202020204" pitchFamily="34" charset="0"/>
            </a:endParaRPr>
          </a:p>
          <a:p>
            <a:r>
              <a:rPr lang="en-US" sz="1600">
                <a:latin typeface="Century Gothic" panose="020B0502020202020204" pitchFamily="34" charset="0"/>
              </a:rPr>
              <a:t>Thank you for reading! </a:t>
            </a:r>
          </a:p>
          <a:p>
            <a:endParaRPr lang="en-US" sz="1600" b="1">
              <a:latin typeface="Century Gothic" panose="020B0502020202020204" pitchFamily="34" charset="0"/>
            </a:endParaRPr>
          </a:p>
          <a:p>
            <a:r>
              <a:rPr lang="en-US" sz="1600" b="1">
                <a:latin typeface="Century Gothic" panose="020B0502020202020204" pitchFamily="34" charset="0"/>
              </a:rPr>
              <a:t>The Science Mastery Team</a:t>
            </a:r>
          </a:p>
        </p:txBody>
      </p:sp>
      <p:pic>
        <p:nvPicPr>
          <p:cNvPr id="5" name="Picture 4" descr="A picture containing background pattern&#10;&#10;Description automatically generated">
            <a:extLst>
              <a:ext uri="{FF2B5EF4-FFF2-40B4-BE49-F238E27FC236}">
                <a16:creationId xmlns:a16="http://schemas.microsoft.com/office/drawing/2014/main" id="{63C5622B-8FFA-794D-930A-B2C0F343F05A}"/>
              </a:ext>
            </a:extLst>
          </p:cNvPr>
          <p:cNvPicPr>
            <a:picLocks noChangeAspect="1"/>
          </p:cNvPicPr>
          <p:nvPr/>
        </p:nvPicPr>
        <p:blipFill>
          <a:blip r:embed="rId2"/>
          <a:stretch>
            <a:fillRect/>
          </a:stretch>
        </p:blipFill>
        <p:spPr>
          <a:xfrm>
            <a:off x="9114890" y="5940088"/>
            <a:ext cx="2045110" cy="503570"/>
          </a:xfrm>
          <a:prstGeom prst="rect">
            <a:avLst/>
          </a:prstGeom>
        </p:spPr>
      </p:pic>
    </p:spTree>
    <p:extLst>
      <p:ext uri="{BB962C8B-B14F-4D97-AF65-F5344CB8AC3E}">
        <p14:creationId xmlns:p14="http://schemas.microsoft.com/office/powerpoint/2010/main" val="14954686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52127" y="960773"/>
            <a:ext cx="10006302" cy="4915769"/>
          </a:xfrm>
          <a:prstGeom prst="rect">
            <a:avLst/>
          </a:prstGeom>
          <a:noFill/>
        </p:spPr>
        <p:txBody>
          <a:bodyPr wrap="square" lIns="0" tIns="0" rIns="0" bIns="0" rtlCol="0">
            <a:spAutoFit/>
          </a:bodyPr>
          <a:lstStyle/>
          <a:p>
            <a:pPr>
              <a:lnSpc>
                <a:spcPct val="150000"/>
              </a:lnSpc>
            </a:pPr>
            <a:endParaRPr lang="en-GB" sz="2400">
              <a:latin typeface="Century Gothic" panose="020B0502020202020204" pitchFamily="34" charset="0"/>
            </a:endParaRPr>
          </a:p>
          <a:p>
            <a:pPr marL="457200" indent="-457200">
              <a:lnSpc>
                <a:spcPct val="150000"/>
              </a:lnSpc>
              <a:buAutoNum type="arabicPeriod"/>
            </a:pPr>
            <a:r>
              <a:rPr lang="en-GB" sz="2400">
                <a:latin typeface="Century Gothic" panose="020B0502020202020204" pitchFamily="34" charset="0"/>
              </a:rPr>
              <a:t>Why is the aseptic technique used?</a:t>
            </a:r>
          </a:p>
          <a:p>
            <a:pPr marL="457200" indent="-457200">
              <a:lnSpc>
                <a:spcPct val="150000"/>
              </a:lnSpc>
              <a:buAutoNum type="arabicPeriod"/>
            </a:pPr>
            <a:endParaRPr lang="en-GB" sz="2400">
              <a:latin typeface="Century Gothic" panose="020B0502020202020204" pitchFamily="34" charset="0"/>
            </a:endParaRPr>
          </a:p>
          <a:p>
            <a:pPr marL="457200" indent="-457200">
              <a:lnSpc>
                <a:spcPct val="150000"/>
              </a:lnSpc>
              <a:buAutoNum type="arabicPeriod"/>
            </a:pPr>
            <a:r>
              <a:rPr lang="en-GB" sz="2400">
                <a:latin typeface="Century Gothic" panose="020B0502020202020204" pitchFamily="34" charset="0"/>
              </a:rPr>
              <a:t>What is an inoculating loop used for?</a:t>
            </a:r>
          </a:p>
          <a:p>
            <a:pPr marL="457200" indent="-457200">
              <a:lnSpc>
                <a:spcPct val="150000"/>
              </a:lnSpc>
              <a:buAutoNum type="arabicPeriod"/>
            </a:pPr>
            <a:endParaRPr lang="en-GB" sz="2400">
              <a:latin typeface="Century Gothic" panose="020B0502020202020204" pitchFamily="34" charset="0"/>
            </a:endParaRPr>
          </a:p>
          <a:p>
            <a:pPr marL="457200" indent="-457200">
              <a:lnSpc>
                <a:spcPct val="150000"/>
              </a:lnSpc>
              <a:buAutoNum type="arabicPeriod"/>
            </a:pPr>
            <a:r>
              <a:rPr lang="en-GB" sz="2400">
                <a:latin typeface="Century Gothic" panose="020B0502020202020204" pitchFamily="34" charset="0"/>
              </a:rPr>
              <a:t>Why is the inoculating loop passed through a flame first?</a:t>
            </a:r>
          </a:p>
          <a:p>
            <a:pPr marL="457200" indent="-457200">
              <a:lnSpc>
                <a:spcPct val="150000"/>
              </a:lnSpc>
              <a:buAutoNum type="arabicPeriod"/>
            </a:pPr>
            <a:endParaRPr lang="en-GB" sz="2400">
              <a:latin typeface="Century Gothic" panose="020B0502020202020204" pitchFamily="34" charset="0"/>
            </a:endParaRPr>
          </a:p>
          <a:p>
            <a:pPr marL="457200" indent="-457200">
              <a:lnSpc>
                <a:spcPct val="150000"/>
              </a:lnSpc>
              <a:buAutoNum type="arabicPeriod"/>
            </a:pPr>
            <a:r>
              <a:rPr lang="en-GB" sz="2400">
                <a:latin typeface="Century Gothic" panose="020B0502020202020204" pitchFamily="34" charset="0"/>
              </a:rPr>
              <a:t>What temperature should cultures be incubated at?</a:t>
            </a:r>
          </a:p>
          <a:p>
            <a:pPr>
              <a:lnSpc>
                <a:spcPct val="150000"/>
              </a:lnSpc>
            </a:pPr>
            <a:endParaRPr lang="en-GB" sz="2400">
              <a:latin typeface="Century Gothic" panose="020B0502020202020204" pitchFamily="34" charset="0"/>
            </a:endParaRPr>
          </a:p>
        </p:txBody>
      </p:sp>
      <p:sp>
        <p:nvSpPr>
          <p:cNvPr id="2" name="Rectangle 1"/>
          <p:cNvSpPr/>
          <p:nvPr/>
        </p:nvSpPr>
        <p:spPr>
          <a:xfrm>
            <a:off x="1017876" y="1943364"/>
            <a:ext cx="8989547" cy="738664"/>
          </a:xfrm>
          <a:prstGeom prst="rect">
            <a:avLst/>
          </a:prstGeom>
        </p:spPr>
        <p:txBody>
          <a:bodyPr wrap="square" lIns="0" tIns="0" rIns="0" bIns="0">
            <a:spAutoFit/>
          </a:bodyPr>
          <a:lstStyle/>
          <a:p>
            <a:r>
              <a:rPr lang="en-GB" sz="2400" b="1">
                <a:solidFill>
                  <a:schemeClr val="accent1"/>
                </a:solidFill>
                <a:latin typeface="Century Gothic" panose="020B0502020202020204" pitchFamily="34" charset="0"/>
              </a:rPr>
              <a:t>To ensure cultures are not contaminated with unwanted microorganisms (e.g. bacteria or fungi)</a:t>
            </a:r>
          </a:p>
        </p:txBody>
      </p:sp>
      <p:sp>
        <p:nvSpPr>
          <p:cNvPr id="3" name="Rectangle 2"/>
          <p:cNvSpPr>
            <a:spLocks noChangeArrowheads="1"/>
          </p:cNvSpPr>
          <p:nvPr/>
        </p:nvSpPr>
        <p:spPr bwMode="auto">
          <a:xfrm>
            <a:off x="2423804" y="524175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GB">
              <a:latin typeface="Century Gothic" panose="020B0502020202020204" pitchFamily="34" charset="0"/>
            </a:endParaRPr>
          </a:p>
        </p:txBody>
      </p:sp>
      <p:sp>
        <p:nvSpPr>
          <p:cNvPr id="14" name="Rectangle 13">
            <a:extLst>
              <a:ext uri="{FF2B5EF4-FFF2-40B4-BE49-F238E27FC236}">
                <a16:creationId xmlns:a16="http://schemas.microsoft.com/office/drawing/2014/main" id="{86F4BD4E-6104-2342-84AE-2F445914A427}"/>
              </a:ext>
            </a:extLst>
          </p:cNvPr>
          <p:cNvSpPr/>
          <p:nvPr/>
        </p:nvSpPr>
        <p:spPr>
          <a:xfrm>
            <a:off x="985180" y="3081308"/>
            <a:ext cx="8989547" cy="369332"/>
          </a:xfrm>
          <a:prstGeom prst="rect">
            <a:avLst/>
          </a:prstGeom>
        </p:spPr>
        <p:txBody>
          <a:bodyPr wrap="square" lIns="0" tIns="0" rIns="0" bIns="0">
            <a:spAutoFit/>
          </a:bodyPr>
          <a:lstStyle/>
          <a:p>
            <a:r>
              <a:rPr lang="en-GB" sz="2400" b="1">
                <a:solidFill>
                  <a:schemeClr val="accent1"/>
                </a:solidFill>
                <a:latin typeface="Century Gothic" panose="020B0502020202020204" pitchFamily="34" charset="0"/>
              </a:rPr>
              <a:t>Transferring the bacteria or microorganism to the agar</a:t>
            </a:r>
          </a:p>
        </p:txBody>
      </p:sp>
      <p:sp>
        <p:nvSpPr>
          <p:cNvPr id="15" name="Rectangle 14">
            <a:extLst>
              <a:ext uri="{FF2B5EF4-FFF2-40B4-BE49-F238E27FC236}">
                <a16:creationId xmlns:a16="http://schemas.microsoft.com/office/drawing/2014/main" id="{2D2040B8-0DCD-0641-89C0-501FE7924BB6}"/>
              </a:ext>
            </a:extLst>
          </p:cNvPr>
          <p:cNvSpPr/>
          <p:nvPr/>
        </p:nvSpPr>
        <p:spPr>
          <a:xfrm>
            <a:off x="985182" y="4132839"/>
            <a:ext cx="9591176" cy="738664"/>
          </a:xfrm>
          <a:prstGeom prst="rect">
            <a:avLst/>
          </a:prstGeom>
        </p:spPr>
        <p:txBody>
          <a:bodyPr wrap="square" lIns="0" tIns="0" rIns="0" bIns="0">
            <a:spAutoFit/>
          </a:bodyPr>
          <a:lstStyle/>
          <a:p>
            <a:r>
              <a:rPr lang="en-GB" sz="2400" b="1">
                <a:solidFill>
                  <a:schemeClr val="accent1"/>
                </a:solidFill>
                <a:latin typeface="Century Gothic" panose="020B0502020202020204" pitchFamily="34" charset="0"/>
              </a:rPr>
              <a:t>To sterilise it by destroying any other microorganism, preventing contamination</a:t>
            </a:r>
          </a:p>
        </p:txBody>
      </p:sp>
      <p:sp>
        <p:nvSpPr>
          <p:cNvPr id="16" name="Rectangle 15">
            <a:extLst>
              <a:ext uri="{FF2B5EF4-FFF2-40B4-BE49-F238E27FC236}">
                <a16:creationId xmlns:a16="http://schemas.microsoft.com/office/drawing/2014/main" id="{FF924058-BF31-A14E-86B6-6A9B109F51DF}"/>
              </a:ext>
            </a:extLst>
          </p:cNvPr>
          <p:cNvSpPr/>
          <p:nvPr/>
        </p:nvSpPr>
        <p:spPr>
          <a:xfrm>
            <a:off x="985180" y="5327694"/>
            <a:ext cx="4158190" cy="677108"/>
          </a:xfrm>
          <a:prstGeom prst="rect">
            <a:avLst/>
          </a:prstGeom>
        </p:spPr>
        <p:txBody>
          <a:bodyPr wrap="none" lIns="0" tIns="0" rIns="0" bIns="0">
            <a:spAutoFit/>
          </a:bodyPr>
          <a:lstStyle/>
          <a:p>
            <a:r>
              <a:rPr lang="en-GB" sz="2400" b="1">
                <a:solidFill>
                  <a:schemeClr val="accent1"/>
                </a:solidFill>
                <a:latin typeface="Century Gothic" panose="020B0502020202020204" pitchFamily="34" charset="0"/>
              </a:rPr>
              <a:t>25°C in school laboratories. </a:t>
            </a:r>
          </a:p>
          <a:p>
            <a:endParaRPr lang="en-GB" sz="2000" b="1">
              <a:solidFill>
                <a:schemeClr val="accent1"/>
              </a:solidFill>
              <a:latin typeface="Century Gothic" panose="020B0502020202020204" pitchFamily="34" charset="0"/>
            </a:endParaRPr>
          </a:p>
        </p:txBody>
      </p:sp>
      <p:sp>
        <p:nvSpPr>
          <p:cNvPr id="6" name="Title 5">
            <a:extLst>
              <a:ext uri="{FF2B5EF4-FFF2-40B4-BE49-F238E27FC236}">
                <a16:creationId xmlns:a16="http://schemas.microsoft.com/office/drawing/2014/main" id="{60103268-D94E-3845-8A8A-3507FD2E4CED}"/>
              </a:ext>
            </a:extLst>
          </p:cNvPr>
          <p:cNvSpPr>
            <a:spLocks noGrp="1"/>
          </p:cNvSpPr>
          <p:nvPr>
            <p:ph type="title"/>
          </p:nvPr>
        </p:nvSpPr>
        <p:spPr/>
        <p:txBody>
          <a:bodyPr>
            <a:normAutofit/>
          </a:bodyPr>
          <a:lstStyle/>
          <a:p>
            <a:r>
              <a:rPr lang="en-GB" sz="2800">
                <a:latin typeface="Century Gothic" panose="020B0502020202020204" pitchFamily="34" charset="0"/>
              </a:rPr>
              <a:t>Answer the following questions:</a:t>
            </a:r>
            <a:endParaRPr lang="en-GB">
              <a:latin typeface="Century Gothic" panose="020B0502020202020204" pitchFamily="34" charset="0"/>
            </a:endParaRPr>
          </a:p>
        </p:txBody>
      </p:sp>
    </p:spTree>
    <p:extLst>
      <p:ext uri="{BB962C8B-B14F-4D97-AF65-F5344CB8AC3E}">
        <p14:creationId xmlns:p14="http://schemas.microsoft.com/office/powerpoint/2010/main" val="532281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p:bldP spid="15" grpId="0"/>
      <p:bldP spid="1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B3D35E-7B34-F94C-9DD3-77176F7C3EC6}"/>
              </a:ext>
            </a:extLst>
          </p:cNvPr>
          <p:cNvSpPr>
            <a:spLocks noGrp="1"/>
          </p:cNvSpPr>
          <p:nvPr>
            <p:ph type="title"/>
          </p:nvPr>
        </p:nvSpPr>
        <p:spPr>
          <a:xfrm>
            <a:off x="322853" y="0"/>
            <a:ext cx="10620000" cy="720000"/>
          </a:xfrm>
        </p:spPr>
        <p:txBody>
          <a:bodyPr/>
          <a:lstStyle/>
          <a:p>
            <a:r>
              <a:rPr lang="en-US">
                <a:latin typeface="Century Gothic" panose="020B0502020202020204" pitchFamily="34" charset="0"/>
              </a:rPr>
              <a:t>Think outside the box!</a:t>
            </a:r>
          </a:p>
        </p:txBody>
      </p:sp>
      <p:sp>
        <p:nvSpPr>
          <p:cNvPr id="5" name="TextBox 4">
            <a:extLst>
              <a:ext uri="{FF2B5EF4-FFF2-40B4-BE49-F238E27FC236}">
                <a16:creationId xmlns:a16="http://schemas.microsoft.com/office/drawing/2014/main" id="{147B0212-E106-0A46-AFEA-055ABAE62F63}"/>
              </a:ext>
            </a:extLst>
          </p:cNvPr>
          <p:cNvSpPr txBox="1"/>
          <p:nvPr/>
        </p:nvSpPr>
        <p:spPr>
          <a:xfrm>
            <a:off x="322853" y="1308599"/>
            <a:ext cx="10620000" cy="830997"/>
          </a:xfrm>
          <a:prstGeom prst="rect">
            <a:avLst/>
          </a:prstGeom>
          <a:noFill/>
          <a:ln>
            <a:noFill/>
          </a:ln>
        </p:spPr>
        <p:txBody>
          <a:bodyPr wrap="square" rtlCol="0">
            <a:spAutoFit/>
          </a:bodyPr>
          <a:lstStyle/>
          <a:p>
            <a:r>
              <a:rPr lang="en-US" sz="2400">
                <a:latin typeface="Century Gothic" panose="020B0502020202020204" pitchFamily="34" charset="0"/>
              </a:rPr>
              <a:t>What would happen if the Petri dish was sealed </a:t>
            </a:r>
            <a:r>
              <a:rPr lang="en-US" sz="2400" b="1">
                <a:latin typeface="Century Gothic" panose="020B0502020202020204" pitchFamily="34" charset="0"/>
              </a:rPr>
              <a:t>on all sides </a:t>
            </a:r>
            <a:r>
              <a:rPr lang="en-US" sz="2400">
                <a:latin typeface="Century Gothic" panose="020B0502020202020204" pitchFamily="34" charset="0"/>
              </a:rPr>
              <a:t>by adhesive tape?</a:t>
            </a:r>
          </a:p>
        </p:txBody>
      </p:sp>
      <p:pic>
        <p:nvPicPr>
          <p:cNvPr id="6" name="Picture 5" descr="Icon&#10;&#10;Description automatically generated">
            <a:extLst>
              <a:ext uri="{FF2B5EF4-FFF2-40B4-BE49-F238E27FC236}">
                <a16:creationId xmlns:a16="http://schemas.microsoft.com/office/drawing/2014/main" id="{C17DE985-FE83-2E47-B33B-B55F01EBBCA6}"/>
              </a:ext>
            </a:extLst>
          </p:cNvPr>
          <p:cNvPicPr>
            <a:picLocks noChangeAspect="1"/>
          </p:cNvPicPr>
          <p:nvPr/>
        </p:nvPicPr>
        <p:blipFill>
          <a:blip r:embed="rId3"/>
          <a:stretch>
            <a:fillRect/>
          </a:stretch>
        </p:blipFill>
        <p:spPr>
          <a:xfrm>
            <a:off x="3434351" y="1579773"/>
            <a:ext cx="7491745" cy="5318567"/>
          </a:xfrm>
          <a:prstGeom prst="rect">
            <a:avLst/>
          </a:prstGeom>
        </p:spPr>
      </p:pic>
    </p:spTree>
    <p:extLst>
      <p:ext uri="{BB962C8B-B14F-4D97-AF65-F5344CB8AC3E}">
        <p14:creationId xmlns:p14="http://schemas.microsoft.com/office/powerpoint/2010/main" val="26824946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F57E99-6073-1C46-A517-F0791F19C755}"/>
              </a:ext>
            </a:extLst>
          </p:cNvPr>
          <p:cNvSpPr>
            <a:spLocks noGrp="1"/>
          </p:cNvSpPr>
          <p:nvPr>
            <p:ph type="title"/>
          </p:nvPr>
        </p:nvSpPr>
        <p:spPr/>
        <p:txBody>
          <a:bodyPr>
            <a:normAutofit/>
          </a:bodyPr>
          <a:lstStyle/>
          <a:p>
            <a:r>
              <a:rPr lang="en-GB" sz="2800">
                <a:latin typeface="Century Gothic" panose="020B0502020202020204" pitchFamily="34" charset="0"/>
              </a:rPr>
              <a:t>Drill</a:t>
            </a:r>
            <a:endParaRPr lang="en-US" sz="2800">
              <a:latin typeface="Century Gothic" panose="020B0502020202020204" pitchFamily="34" charset="0"/>
            </a:endParaRPr>
          </a:p>
        </p:txBody>
      </p:sp>
      <p:sp>
        <p:nvSpPr>
          <p:cNvPr id="6" name="TextBox 5">
            <a:extLst>
              <a:ext uri="{FF2B5EF4-FFF2-40B4-BE49-F238E27FC236}">
                <a16:creationId xmlns:a16="http://schemas.microsoft.com/office/drawing/2014/main" id="{03D33695-F3E3-458D-8D7E-F377F44F408A}"/>
              </a:ext>
            </a:extLst>
          </p:cNvPr>
          <p:cNvSpPr txBox="1"/>
          <p:nvPr/>
        </p:nvSpPr>
        <p:spPr>
          <a:xfrm>
            <a:off x="319835" y="915710"/>
            <a:ext cx="11060329" cy="4893647"/>
          </a:xfrm>
          <a:prstGeom prst="rect">
            <a:avLst/>
          </a:prstGeom>
          <a:noFill/>
        </p:spPr>
        <p:txBody>
          <a:bodyPr wrap="square">
            <a:spAutoFit/>
          </a:bodyPr>
          <a:lstStyle/>
          <a:p>
            <a:pPr marL="457200" indent="-457200">
              <a:buAutoNum type="arabicPeriod"/>
            </a:pPr>
            <a:r>
              <a:rPr lang="en-GB" sz="2400" dirty="0">
                <a:latin typeface="Century Gothic" panose="020B0502020202020204" pitchFamily="34" charset="0"/>
              </a:rPr>
              <a:t>Explain why the aseptic technique used.</a:t>
            </a:r>
          </a:p>
          <a:p>
            <a:pPr marL="457200" indent="-457200">
              <a:buFontTx/>
              <a:buAutoNum type="arabicPeriod"/>
            </a:pPr>
            <a:r>
              <a:rPr lang="en-GB" sz="2400" dirty="0">
                <a:latin typeface="Century Gothic" panose="020B0502020202020204" pitchFamily="34" charset="0"/>
              </a:rPr>
              <a:t>State what is an inoculating loop used for.</a:t>
            </a:r>
          </a:p>
          <a:p>
            <a:pPr marL="457200" indent="-457200">
              <a:buAutoNum type="arabicPeriod"/>
            </a:pPr>
            <a:r>
              <a:rPr lang="en-GB" sz="2400" dirty="0">
                <a:latin typeface="Century Gothic" panose="020B0502020202020204" pitchFamily="34" charset="0"/>
              </a:rPr>
              <a:t>Explain why the inoculating loop passed through a flame first.</a:t>
            </a:r>
          </a:p>
          <a:p>
            <a:pPr marL="457200" indent="-457200">
              <a:buAutoNum type="arabicPeriod"/>
            </a:pPr>
            <a:r>
              <a:rPr lang="en-GB" sz="2400" dirty="0">
                <a:latin typeface="Century Gothic" panose="020B0502020202020204" pitchFamily="34" charset="0"/>
              </a:rPr>
              <a:t>State the temperature at which should cultures be incubated.</a:t>
            </a:r>
          </a:p>
          <a:p>
            <a:pPr marL="457200" indent="-457200">
              <a:buAutoNum type="arabicPeriod"/>
            </a:pPr>
            <a:r>
              <a:rPr lang="en-GB" sz="2400" dirty="0">
                <a:solidFill>
                  <a:srgbClr val="222222"/>
                </a:solidFill>
                <a:latin typeface="Century Gothic" panose="020B0502020202020204" pitchFamily="34" charset="0"/>
              </a:rPr>
              <a:t>State</a:t>
            </a:r>
            <a:r>
              <a:rPr lang="en-GB" sz="2400" b="0" i="0" dirty="0">
                <a:solidFill>
                  <a:srgbClr val="222222"/>
                </a:solidFill>
                <a:effectLst/>
                <a:latin typeface="Century Gothic" panose="020B0502020202020204" pitchFamily="34" charset="0"/>
              </a:rPr>
              <a:t> the function of the agar in the petri dish.</a:t>
            </a:r>
          </a:p>
          <a:p>
            <a:pPr marL="457200" indent="-457200">
              <a:buFontTx/>
              <a:buAutoNum type="arabicPeriod"/>
            </a:pPr>
            <a:r>
              <a:rPr lang="en-GB" sz="2400" dirty="0">
                <a:latin typeface="Century Gothic" panose="020B0502020202020204" pitchFamily="34" charset="0"/>
              </a:rPr>
              <a:t>Explain why it is important </a:t>
            </a:r>
            <a:r>
              <a:rPr lang="en-GB" sz="2400" b="1" dirty="0">
                <a:latin typeface="Century Gothic" panose="020B0502020202020204" pitchFamily="34" charset="0"/>
              </a:rPr>
              <a:t>not</a:t>
            </a:r>
            <a:r>
              <a:rPr lang="en-GB" sz="2400" dirty="0">
                <a:latin typeface="Century Gothic" panose="020B0502020202020204" pitchFamily="34" charset="0"/>
              </a:rPr>
              <a:t> to secure the Petri </a:t>
            </a:r>
            <a:r>
              <a:rPr lang="en-GB" sz="2400">
                <a:latin typeface="Century Gothic" panose="020B0502020202020204" pitchFamily="34" charset="0"/>
              </a:rPr>
              <a:t>dish with </a:t>
            </a:r>
            <a:r>
              <a:rPr lang="en-GB" sz="2400" dirty="0">
                <a:latin typeface="Century Gothic" panose="020B0502020202020204" pitchFamily="34" charset="0"/>
              </a:rPr>
              <a:t>tape on all sides.</a:t>
            </a:r>
          </a:p>
          <a:p>
            <a:pPr marL="457200" indent="-457200">
              <a:buFontTx/>
              <a:buAutoNum type="arabicPeriod"/>
            </a:pPr>
            <a:r>
              <a:rPr lang="en-GB" sz="2400" dirty="0">
                <a:latin typeface="Century Gothic" panose="020B0502020202020204" pitchFamily="34" charset="0"/>
              </a:rPr>
              <a:t>Explain why the lid of the Petri dish should be secured with tape and stored upside-down.</a:t>
            </a:r>
          </a:p>
          <a:p>
            <a:pPr marL="457200" indent="-457200">
              <a:buAutoNum type="arabicPeriod"/>
            </a:pPr>
            <a:endParaRPr lang="en-GB" sz="2400" b="0" i="0" dirty="0">
              <a:solidFill>
                <a:srgbClr val="222222"/>
              </a:solidFill>
              <a:effectLst/>
              <a:latin typeface="Century Gothic" panose="020B0502020202020204" pitchFamily="34" charset="0"/>
            </a:endParaRPr>
          </a:p>
          <a:p>
            <a:pPr marL="457200" indent="-457200">
              <a:buAutoNum type="arabicPeriod"/>
            </a:pPr>
            <a:endParaRPr lang="en-GB" sz="2400" dirty="0">
              <a:latin typeface="Century Gothic" panose="020B0502020202020204" pitchFamily="34" charset="0"/>
            </a:endParaRPr>
          </a:p>
          <a:p>
            <a:pPr marL="457200" indent="-457200">
              <a:buAutoNum type="arabicPeriod"/>
            </a:pPr>
            <a:endParaRPr lang="en-GB" sz="2400" dirty="0">
              <a:latin typeface="Century Gothic" panose="020B0502020202020204" pitchFamily="34" charset="0"/>
            </a:endParaRPr>
          </a:p>
          <a:p>
            <a:pPr marL="457200" indent="-457200">
              <a:buAutoNum type="arabicPeriod"/>
            </a:pPr>
            <a:endParaRPr lang="en-GB" sz="2400" dirty="0">
              <a:latin typeface="Century Gothic" panose="020B0502020202020204" pitchFamily="34" charset="0"/>
            </a:endParaRPr>
          </a:p>
        </p:txBody>
      </p:sp>
    </p:spTree>
    <p:extLst>
      <p:ext uri="{BB962C8B-B14F-4D97-AF65-F5344CB8AC3E}">
        <p14:creationId xmlns:p14="http://schemas.microsoft.com/office/powerpoint/2010/main" val="3533838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3D33695-F3E3-458D-8D7E-F377F44F408A}"/>
              </a:ext>
            </a:extLst>
          </p:cNvPr>
          <p:cNvSpPr txBox="1"/>
          <p:nvPr/>
        </p:nvSpPr>
        <p:spPr>
          <a:xfrm>
            <a:off x="491191" y="951511"/>
            <a:ext cx="10481609" cy="3785652"/>
          </a:xfrm>
          <a:prstGeom prst="rect">
            <a:avLst/>
          </a:prstGeom>
          <a:noFill/>
        </p:spPr>
        <p:txBody>
          <a:bodyPr wrap="square">
            <a:spAutoFit/>
          </a:bodyPr>
          <a:lstStyle/>
          <a:p>
            <a:pPr marL="457200" indent="-457200">
              <a:buAutoNum type="arabicPeriod"/>
            </a:pPr>
            <a:r>
              <a:rPr lang="en-GB" sz="2400" b="1" dirty="0">
                <a:solidFill>
                  <a:schemeClr val="accent1"/>
                </a:solidFill>
                <a:latin typeface="Century Gothic" panose="020B0502020202020204" pitchFamily="34" charset="0"/>
              </a:rPr>
              <a:t>To ensure cultures are not contaminated with unwanted microorganisms (e.g. bacteria or fungi)</a:t>
            </a:r>
          </a:p>
          <a:p>
            <a:pPr marL="457200" indent="-457200">
              <a:buFontTx/>
              <a:buAutoNum type="arabicPeriod"/>
            </a:pPr>
            <a:r>
              <a:rPr lang="en-GB" sz="2400" b="1" dirty="0">
                <a:solidFill>
                  <a:schemeClr val="accent1"/>
                </a:solidFill>
                <a:latin typeface="Century Gothic" panose="020B0502020202020204" pitchFamily="34" charset="0"/>
              </a:rPr>
              <a:t>To transfer the bacteria to the agar</a:t>
            </a:r>
          </a:p>
          <a:p>
            <a:pPr marL="457200" indent="-457200">
              <a:buFontTx/>
              <a:buAutoNum type="arabicPeriod"/>
            </a:pPr>
            <a:r>
              <a:rPr lang="en-GB" sz="2400" b="1" dirty="0">
                <a:solidFill>
                  <a:schemeClr val="accent1"/>
                </a:solidFill>
                <a:latin typeface="Century Gothic" panose="020B0502020202020204" pitchFamily="34" charset="0"/>
              </a:rPr>
              <a:t>To kill any other microorganisms already present, preventing contamination</a:t>
            </a:r>
          </a:p>
          <a:p>
            <a:pPr marL="457200" indent="-457200">
              <a:buFontTx/>
              <a:buAutoNum type="arabicPeriod"/>
            </a:pPr>
            <a:r>
              <a:rPr lang="en-GB" sz="2400" b="1" dirty="0">
                <a:solidFill>
                  <a:schemeClr val="accent1"/>
                </a:solidFill>
                <a:latin typeface="Century Gothic" panose="020B0502020202020204" pitchFamily="34" charset="0"/>
              </a:rPr>
              <a:t>25°C </a:t>
            </a:r>
          </a:p>
          <a:p>
            <a:pPr marL="457200" indent="-457200">
              <a:buFontTx/>
              <a:buAutoNum type="arabicPeriod"/>
            </a:pPr>
            <a:r>
              <a:rPr lang="en-GB" sz="2400" b="1" dirty="0">
                <a:solidFill>
                  <a:schemeClr val="accent1"/>
                </a:solidFill>
                <a:latin typeface="Century Gothic" panose="020B0502020202020204" pitchFamily="34" charset="0"/>
              </a:rPr>
              <a:t>To provide nutrients </a:t>
            </a:r>
          </a:p>
          <a:p>
            <a:pPr marL="457200" indent="-457200">
              <a:buFontTx/>
              <a:buAutoNum type="arabicPeriod"/>
            </a:pPr>
            <a:r>
              <a:rPr lang="en-GB" sz="2400" b="1" dirty="0">
                <a:solidFill>
                  <a:schemeClr val="accent1"/>
                </a:solidFill>
                <a:latin typeface="Century Gothic" panose="020B0502020202020204" pitchFamily="34" charset="0"/>
              </a:rPr>
              <a:t>Bacteria need oxygen to (aerobically) respire</a:t>
            </a:r>
          </a:p>
          <a:p>
            <a:pPr marL="457200" indent="-457200">
              <a:buFontTx/>
              <a:buAutoNum type="arabicPeriod"/>
            </a:pPr>
            <a:r>
              <a:rPr lang="en-GB" sz="2400" b="1" dirty="0">
                <a:solidFill>
                  <a:schemeClr val="accent1"/>
                </a:solidFill>
                <a:latin typeface="Century Gothic" panose="020B0502020202020204" pitchFamily="34" charset="0"/>
              </a:rPr>
              <a:t>To stop contamination from microorganisms in the air and to prevent condensation of water which may damage the culture</a:t>
            </a:r>
          </a:p>
        </p:txBody>
      </p:sp>
      <p:sp>
        <p:nvSpPr>
          <p:cNvPr id="7" name="Title 1">
            <a:extLst>
              <a:ext uri="{FF2B5EF4-FFF2-40B4-BE49-F238E27FC236}">
                <a16:creationId xmlns:a16="http://schemas.microsoft.com/office/drawing/2014/main" id="{370027E6-E48D-4743-8E0A-32E69590BF72}"/>
              </a:ext>
            </a:extLst>
          </p:cNvPr>
          <p:cNvSpPr>
            <a:spLocks noGrp="1"/>
          </p:cNvSpPr>
          <p:nvPr>
            <p:ph type="title"/>
          </p:nvPr>
        </p:nvSpPr>
        <p:spPr>
          <a:xfrm>
            <a:off x="540000" y="-1"/>
            <a:ext cx="10620000" cy="720000"/>
          </a:xfrm>
        </p:spPr>
        <p:txBody>
          <a:bodyPr>
            <a:normAutofit/>
          </a:bodyPr>
          <a:lstStyle/>
          <a:p>
            <a:r>
              <a:rPr lang="en-GB" sz="2800">
                <a:latin typeface="Century Gothic" panose="020B0502020202020204" pitchFamily="34" charset="0"/>
              </a:rPr>
              <a:t>Drill answers</a:t>
            </a:r>
            <a:endParaRPr lang="en-US" sz="2800">
              <a:latin typeface="Century Gothic" panose="020B0502020202020204" pitchFamily="34" charset="0"/>
            </a:endParaRPr>
          </a:p>
        </p:txBody>
      </p:sp>
    </p:spTree>
    <p:extLst>
      <p:ext uri="{BB962C8B-B14F-4D97-AF65-F5344CB8AC3E}">
        <p14:creationId xmlns:p14="http://schemas.microsoft.com/office/powerpoint/2010/main" val="928410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6">
                                            <p:txEl>
                                              <p:pRg st="5" end="5"/>
                                            </p:txEl>
                                          </p:spTgt>
                                        </p:tgtEl>
                                        <p:attrNameLst>
                                          <p:attrName>style.visibility</p:attrName>
                                        </p:attrNameLst>
                                      </p:cBhvr>
                                      <p:to>
                                        <p:strVal val="visible"/>
                                      </p:to>
                                    </p:set>
                                    <p:animEffect transition="in" filter="fade">
                                      <p:cBhvr>
                                        <p:cTn id="32" dur="500"/>
                                        <p:tgtEl>
                                          <p:spTgt spid="6">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6">
                                            <p:txEl>
                                              <p:pRg st="6" end="6"/>
                                            </p:txEl>
                                          </p:spTgt>
                                        </p:tgtEl>
                                        <p:attrNameLst>
                                          <p:attrName>style.visibility</p:attrName>
                                        </p:attrNameLst>
                                      </p:cBhvr>
                                      <p:to>
                                        <p:strVal val="visible"/>
                                      </p:to>
                                    </p:set>
                                    <p:animEffect transition="in" filter="fade">
                                      <p:cBhvr>
                                        <p:cTn id="37"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F99E5B3-3352-4B2D-9896-3FB855600A1A}"/>
              </a:ext>
            </a:extLst>
          </p:cNvPr>
          <p:cNvSpPr>
            <a:spLocks noGrp="1"/>
          </p:cNvSpPr>
          <p:nvPr>
            <p:ph type="title"/>
          </p:nvPr>
        </p:nvSpPr>
        <p:spPr/>
        <p:txBody>
          <a:bodyPr/>
          <a:lstStyle/>
          <a:p>
            <a:r>
              <a:rPr lang="en-GB">
                <a:latin typeface="Century Gothic" panose="020B0502020202020204" pitchFamily="34" charset="0"/>
              </a:rPr>
              <a:t>Practice questions</a:t>
            </a:r>
          </a:p>
        </p:txBody>
      </p:sp>
      <p:sp>
        <p:nvSpPr>
          <p:cNvPr id="6" name="TextBox 5">
            <a:extLst>
              <a:ext uri="{FF2B5EF4-FFF2-40B4-BE49-F238E27FC236}">
                <a16:creationId xmlns:a16="http://schemas.microsoft.com/office/drawing/2014/main" id="{8F5DE34B-E8CB-44D5-A680-CA11EA1F2F6B}"/>
              </a:ext>
            </a:extLst>
          </p:cNvPr>
          <p:cNvSpPr txBox="1"/>
          <p:nvPr/>
        </p:nvSpPr>
        <p:spPr>
          <a:xfrm>
            <a:off x="540000" y="932471"/>
            <a:ext cx="9294563" cy="5100435"/>
          </a:xfrm>
          <a:prstGeom prst="rect">
            <a:avLst/>
          </a:prstGeom>
          <a:noFill/>
        </p:spPr>
        <p:txBody>
          <a:bodyPr wrap="square" lIns="0" tIns="0" rIns="0" bIns="0" rtlCol="0">
            <a:spAutoFit/>
          </a:bodyPr>
          <a:lstStyle/>
          <a:p>
            <a:pPr>
              <a:lnSpc>
                <a:spcPct val="150000"/>
              </a:lnSpc>
            </a:pPr>
            <a:r>
              <a:rPr lang="en-GB" sz="2400">
                <a:latin typeface="Century Gothic" panose="020B0502020202020204" pitchFamily="34" charset="0"/>
              </a:rPr>
              <a:t>Answer the following questions in full sentences:</a:t>
            </a:r>
          </a:p>
          <a:p>
            <a:pPr marL="457200" indent="-457200">
              <a:buAutoNum type="arabicPeriod"/>
            </a:pPr>
            <a:r>
              <a:rPr lang="en-GB" sz="2400">
                <a:latin typeface="Century Gothic" panose="020B0502020202020204" pitchFamily="34" charset="0"/>
              </a:rPr>
              <a:t>Explain why Petri dishes and agar need to be sterilised before use.</a:t>
            </a:r>
          </a:p>
          <a:p>
            <a:pPr marL="457200" indent="-457200">
              <a:buAutoNum type="arabicPeriod"/>
            </a:pPr>
            <a:endParaRPr lang="en-GB" sz="2400">
              <a:latin typeface="Century Gothic" panose="020B0502020202020204" pitchFamily="34" charset="0"/>
            </a:endParaRPr>
          </a:p>
          <a:p>
            <a:pPr marL="457200" indent="-457200">
              <a:buAutoNum type="arabicPeriod"/>
            </a:pPr>
            <a:r>
              <a:rPr lang="en-GB" sz="2400">
                <a:latin typeface="Century Gothic" panose="020B0502020202020204" pitchFamily="34" charset="0"/>
              </a:rPr>
              <a:t>Explain why the lid of the Petri dish should be secured with tape and stored upside-down.</a:t>
            </a:r>
          </a:p>
          <a:p>
            <a:pPr marL="457200" indent="-457200">
              <a:buAutoNum type="arabicPeriod"/>
            </a:pPr>
            <a:endParaRPr lang="en-GB" sz="2400">
              <a:latin typeface="Century Gothic" panose="020B0502020202020204" pitchFamily="34" charset="0"/>
            </a:endParaRPr>
          </a:p>
          <a:p>
            <a:pPr marL="457200" indent="-457200">
              <a:buAutoNum type="arabicPeriod"/>
            </a:pPr>
            <a:endParaRPr lang="en-GB" sz="2400">
              <a:latin typeface="Century Gothic" panose="020B0502020202020204" pitchFamily="34" charset="0"/>
            </a:endParaRPr>
          </a:p>
          <a:p>
            <a:pPr marL="457200" indent="-457200">
              <a:buAutoNum type="arabicPeriod"/>
            </a:pPr>
            <a:r>
              <a:rPr lang="en-GB" sz="2400">
                <a:latin typeface="Century Gothic" panose="020B0502020202020204" pitchFamily="34" charset="0"/>
              </a:rPr>
              <a:t>Explain why it is important </a:t>
            </a:r>
            <a:r>
              <a:rPr lang="en-GB" sz="2400" b="1">
                <a:latin typeface="Century Gothic" panose="020B0502020202020204" pitchFamily="34" charset="0"/>
              </a:rPr>
              <a:t>not</a:t>
            </a:r>
            <a:r>
              <a:rPr lang="en-GB" sz="2400">
                <a:latin typeface="Century Gothic" panose="020B0502020202020204" pitchFamily="34" charset="0"/>
              </a:rPr>
              <a:t> to secure the Petri dish with adhesive tape on all sides.</a:t>
            </a:r>
          </a:p>
          <a:p>
            <a:pPr marL="457200" indent="-457200">
              <a:buAutoNum type="arabicPeriod"/>
            </a:pPr>
            <a:endParaRPr lang="en-GB" sz="2400">
              <a:latin typeface="Century Gothic" panose="020B0502020202020204" pitchFamily="34" charset="0"/>
            </a:endParaRPr>
          </a:p>
          <a:p>
            <a:pPr marL="457200" indent="-457200">
              <a:buAutoNum type="arabicPeriod"/>
            </a:pPr>
            <a:r>
              <a:rPr lang="en-GB" sz="2400">
                <a:latin typeface="Century Gothic" panose="020B0502020202020204" pitchFamily="34" charset="0"/>
              </a:rPr>
              <a:t>What is the purpose of the agar medium?</a:t>
            </a:r>
          </a:p>
          <a:p>
            <a:pPr>
              <a:lnSpc>
                <a:spcPct val="150000"/>
              </a:lnSpc>
            </a:pPr>
            <a:endParaRPr lang="en-GB" sz="2400">
              <a:latin typeface="Century Gothic" panose="020B0502020202020204" pitchFamily="34" charset="0"/>
            </a:endParaRPr>
          </a:p>
        </p:txBody>
      </p:sp>
      <p:sp>
        <p:nvSpPr>
          <p:cNvPr id="7" name="Rectangle 6">
            <a:extLst>
              <a:ext uri="{FF2B5EF4-FFF2-40B4-BE49-F238E27FC236}">
                <a16:creationId xmlns:a16="http://schemas.microsoft.com/office/drawing/2014/main" id="{6741E999-8AFB-47AE-B0EC-BBF42ECD8158}"/>
              </a:ext>
            </a:extLst>
          </p:cNvPr>
          <p:cNvSpPr/>
          <p:nvPr/>
        </p:nvSpPr>
        <p:spPr>
          <a:xfrm>
            <a:off x="1006536" y="2225299"/>
            <a:ext cx="7607852" cy="369332"/>
          </a:xfrm>
          <a:prstGeom prst="rect">
            <a:avLst/>
          </a:prstGeom>
        </p:spPr>
        <p:txBody>
          <a:bodyPr wrap="none" lIns="0" tIns="0" rIns="0" bIns="0">
            <a:spAutoFit/>
          </a:bodyPr>
          <a:lstStyle/>
          <a:p>
            <a:r>
              <a:rPr lang="en-GB" sz="2400" b="1">
                <a:solidFill>
                  <a:schemeClr val="accent1"/>
                </a:solidFill>
                <a:latin typeface="Century Gothic" panose="020B0502020202020204" pitchFamily="34" charset="0"/>
              </a:rPr>
              <a:t>To kill any microorganisms that are already present</a:t>
            </a:r>
          </a:p>
        </p:txBody>
      </p:sp>
      <p:sp>
        <p:nvSpPr>
          <p:cNvPr id="8" name="Rectangle 7">
            <a:extLst>
              <a:ext uri="{FF2B5EF4-FFF2-40B4-BE49-F238E27FC236}">
                <a16:creationId xmlns:a16="http://schemas.microsoft.com/office/drawing/2014/main" id="{197C82DF-F7D0-4B35-8A05-9FEC76345604}"/>
              </a:ext>
            </a:extLst>
          </p:cNvPr>
          <p:cNvSpPr/>
          <p:nvPr/>
        </p:nvSpPr>
        <p:spPr>
          <a:xfrm>
            <a:off x="1045446" y="3287779"/>
            <a:ext cx="9609107" cy="738664"/>
          </a:xfrm>
          <a:prstGeom prst="rect">
            <a:avLst/>
          </a:prstGeom>
        </p:spPr>
        <p:txBody>
          <a:bodyPr wrap="square" lIns="0" tIns="0" rIns="0" bIns="0">
            <a:spAutoFit/>
          </a:bodyPr>
          <a:lstStyle/>
          <a:p>
            <a:r>
              <a:rPr lang="en-GB" sz="2400" b="1" dirty="0">
                <a:solidFill>
                  <a:schemeClr val="accent1"/>
                </a:solidFill>
                <a:latin typeface="Century Gothic" panose="020B0502020202020204" pitchFamily="34" charset="0"/>
              </a:rPr>
              <a:t>To stop contamination from microorganisms in the air and to prevent condensation of water which may damage the culture</a:t>
            </a:r>
          </a:p>
        </p:txBody>
      </p:sp>
      <p:sp>
        <p:nvSpPr>
          <p:cNvPr id="9" name="Rectangle 8">
            <a:extLst>
              <a:ext uri="{FF2B5EF4-FFF2-40B4-BE49-F238E27FC236}">
                <a16:creationId xmlns:a16="http://schemas.microsoft.com/office/drawing/2014/main" id="{AEE14122-9875-4E50-98FA-B3B42E360DE1}"/>
              </a:ext>
            </a:extLst>
          </p:cNvPr>
          <p:cNvSpPr/>
          <p:nvPr/>
        </p:nvSpPr>
        <p:spPr>
          <a:xfrm>
            <a:off x="1045446" y="4719591"/>
            <a:ext cx="9609107" cy="369332"/>
          </a:xfrm>
          <a:prstGeom prst="rect">
            <a:avLst/>
          </a:prstGeom>
        </p:spPr>
        <p:txBody>
          <a:bodyPr wrap="square" lIns="0" tIns="0" rIns="0" bIns="0">
            <a:spAutoFit/>
          </a:bodyPr>
          <a:lstStyle/>
          <a:p>
            <a:r>
              <a:rPr lang="en-GB" sz="2400" b="1">
                <a:solidFill>
                  <a:schemeClr val="accent1"/>
                </a:solidFill>
                <a:latin typeface="Century Gothic" panose="020B0502020202020204" pitchFamily="34" charset="0"/>
              </a:rPr>
              <a:t>Bacteria need access to oxygen in order to aerobically respire</a:t>
            </a:r>
          </a:p>
        </p:txBody>
      </p:sp>
      <p:sp>
        <p:nvSpPr>
          <p:cNvPr id="10" name="Rectangle 9">
            <a:extLst>
              <a:ext uri="{FF2B5EF4-FFF2-40B4-BE49-F238E27FC236}">
                <a16:creationId xmlns:a16="http://schemas.microsoft.com/office/drawing/2014/main" id="{95D69243-CD2E-400F-83C6-87DEE6713DF4}"/>
              </a:ext>
            </a:extLst>
          </p:cNvPr>
          <p:cNvSpPr/>
          <p:nvPr/>
        </p:nvSpPr>
        <p:spPr>
          <a:xfrm>
            <a:off x="1045446" y="5555879"/>
            <a:ext cx="9609107" cy="369332"/>
          </a:xfrm>
          <a:prstGeom prst="rect">
            <a:avLst/>
          </a:prstGeom>
        </p:spPr>
        <p:txBody>
          <a:bodyPr wrap="square" lIns="0" tIns="0" rIns="0" bIns="0">
            <a:spAutoFit/>
          </a:bodyPr>
          <a:lstStyle/>
          <a:p>
            <a:r>
              <a:rPr lang="en-GB" sz="2400" b="1">
                <a:solidFill>
                  <a:schemeClr val="accent1"/>
                </a:solidFill>
                <a:latin typeface="Century Gothic" panose="020B0502020202020204" pitchFamily="34" charset="0"/>
              </a:rPr>
              <a:t>To provide nutrients for bacteria to grow</a:t>
            </a:r>
          </a:p>
        </p:txBody>
      </p:sp>
      <p:pic>
        <p:nvPicPr>
          <p:cNvPr id="11" name="Picture 10" descr="A hand holding a clear glass&#10;&#10;Description automatically generated with low confidence">
            <a:extLst>
              <a:ext uri="{FF2B5EF4-FFF2-40B4-BE49-F238E27FC236}">
                <a16:creationId xmlns:a16="http://schemas.microsoft.com/office/drawing/2014/main" id="{775B9C4B-3C28-9E4E-87DD-D510F754FF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34563" y="77041"/>
            <a:ext cx="1639979" cy="1639979"/>
          </a:xfrm>
          <a:prstGeom prst="rect">
            <a:avLst/>
          </a:prstGeom>
        </p:spPr>
      </p:pic>
    </p:spTree>
    <p:extLst>
      <p:ext uri="{BB962C8B-B14F-4D97-AF65-F5344CB8AC3E}">
        <p14:creationId xmlns:p14="http://schemas.microsoft.com/office/powerpoint/2010/main" val="2829087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CE96B27-BC5F-44BF-BDF5-A20B8148A74B}"/>
              </a:ext>
            </a:extLst>
          </p:cNvPr>
          <p:cNvSpPr>
            <a:spLocks noGrp="1"/>
          </p:cNvSpPr>
          <p:nvPr>
            <p:ph type="title"/>
          </p:nvPr>
        </p:nvSpPr>
        <p:spPr>
          <a:xfrm>
            <a:off x="263957" y="136284"/>
            <a:ext cx="11116195" cy="369332"/>
          </a:xfrm>
        </p:spPr>
        <p:txBody>
          <a:bodyPr>
            <a:noAutofit/>
          </a:bodyPr>
          <a:lstStyle/>
          <a:p>
            <a:r>
              <a:rPr lang="en-GB" dirty="0">
                <a:latin typeface="Century Gothic" panose="020B0502020202020204" pitchFamily="34" charset="0"/>
              </a:rPr>
              <a:t>I: Explain scientific method</a:t>
            </a:r>
            <a:endParaRPr lang="en-GB" i="1" dirty="0">
              <a:latin typeface="Century Gothic" panose="020B0502020202020204" pitchFamily="34" charset="0"/>
            </a:endParaRPr>
          </a:p>
        </p:txBody>
      </p:sp>
      <p:sp>
        <p:nvSpPr>
          <p:cNvPr id="6" name="TextBox 5">
            <a:extLst>
              <a:ext uri="{FF2B5EF4-FFF2-40B4-BE49-F238E27FC236}">
                <a16:creationId xmlns:a16="http://schemas.microsoft.com/office/drawing/2014/main" id="{738BD3D1-C602-476B-9ED5-198C26001B3D}"/>
              </a:ext>
            </a:extLst>
          </p:cNvPr>
          <p:cNvSpPr txBox="1"/>
          <p:nvPr/>
        </p:nvSpPr>
        <p:spPr>
          <a:xfrm>
            <a:off x="218038" y="1612433"/>
            <a:ext cx="6468526" cy="2677656"/>
          </a:xfrm>
          <a:prstGeom prst="rect">
            <a:avLst/>
          </a:prstGeom>
          <a:noFill/>
          <a:ln>
            <a:noFill/>
          </a:ln>
        </p:spPr>
        <p:txBody>
          <a:bodyPr wrap="square" rtlCol="0">
            <a:spAutoFit/>
          </a:bodyPr>
          <a:lstStyle/>
          <a:p>
            <a:r>
              <a:rPr lang="en-US" sz="2400" b="1" dirty="0">
                <a:solidFill>
                  <a:srgbClr val="009193"/>
                </a:solidFill>
                <a:latin typeface="Century Gothic" panose="020B0502020202020204" pitchFamily="34" charset="0"/>
              </a:rPr>
              <a:t>Explain</a:t>
            </a:r>
            <a:r>
              <a:rPr lang="en-US" sz="2400" dirty="0">
                <a:latin typeface="Century Gothic" panose="020B0502020202020204" pitchFamily="34" charset="0"/>
              </a:rPr>
              <a:t> why it is important to:</a:t>
            </a:r>
          </a:p>
          <a:p>
            <a:pPr marL="457200" indent="-457200">
              <a:buAutoNum type="alphaLcPeriod"/>
            </a:pPr>
            <a:r>
              <a:rPr lang="en-US" sz="2400" dirty="0">
                <a:latin typeface="Century Gothic" panose="020B0502020202020204" pitchFamily="34" charset="0"/>
              </a:rPr>
              <a:t>Not place the inoculation loop on the bench to cool</a:t>
            </a:r>
          </a:p>
          <a:p>
            <a:pPr marL="457200" indent="-457200">
              <a:buFontTx/>
              <a:buAutoNum type="alphaLcPeriod"/>
            </a:pPr>
            <a:r>
              <a:rPr lang="en-US" sz="2400" dirty="0">
                <a:latin typeface="Century Gothic" panose="020B0502020202020204" pitchFamily="34" charset="0"/>
              </a:rPr>
              <a:t>Place the petri dish at 25</a:t>
            </a:r>
            <a:r>
              <a:rPr lang="en-GB" sz="2400" dirty="0">
                <a:latin typeface="Century Gothic" panose="020B0502020202020204" pitchFamily="34" charset="0"/>
              </a:rPr>
              <a:t>°C </a:t>
            </a:r>
            <a:r>
              <a:rPr lang="en-US" sz="2400" dirty="0">
                <a:latin typeface="Century Gothic" panose="020B0502020202020204" pitchFamily="34" charset="0"/>
              </a:rPr>
              <a:t>in a school laboratory instead of 35</a:t>
            </a:r>
            <a:r>
              <a:rPr lang="en-GB" sz="2400" dirty="0">
                <a:latin typeface="Century Gothic" panose="020B0502020202020204" pitchFamily="34" charset="0"/>
              </a:rPr>
              <a:t>°C, which would allow bacteria to grow faster </a:t>
            </a:r>
          </a:p>
          <a:p>
            <a:endParaRPr lang="en-GB" sz="2400" b="1" dirty="0">
              <a:solidFill>
                <a:schemeClr val="accent1"/>
              </a:solidFill>
              <a:latin typeface="Century Gothic" panose="020B0502020202020204" pitchFamily="34" charset="0"/>
            </a:endParaRPr>
          </a:p>
        </p:txBody>
      </p:sp>
      <p:sp>
        <p:nvSpPr>
          <p:cNvPr id="7" name="TextBox 6">
            <a:extLst>
              <a:ext uri="{FF2B5EF4-FFF2-40B4-BE49-F238E27FC236}">
                <a16:creationId xmlns:a16="http://schemas.microsoft.com/office/drawing/2014/main" id="{B7A3DBB4-E61A-41DB-AB0D-ECE0B2A2E82B}"/>
              </a:ext>
            </a:extLst>
          </p:cNvPr>
          <p:cNvSpPr txBox="1"/>
          <p:nvPr/>
        </p:nvSpPr>
        <p:spPr>
          <a:xfrm>
            <a:off x="263957" y="5012185"/>
            <a:ext cx="6422606" cy="1631216"/>
          </a:xfrm>
          <a:prstGeom prst="rect">
            <a:avLst/>
          </a:prstGeom>
          <a:noFill/>
          <a:ln>
            <a:noFill/>
          </a:ln>
        </p:spPr>
        <p:txBody>
          <a:bodyPr wrap="square" rtlCol="0">
            <a:spAutoFit/>
          </a:bodyPr>
          <a:lstStyle/>
          <a:p>
            <a:pPr marL="285750" indent="-285750" algn="l">
              <a:spcBef>
                <a:spcPts val="1200"/>
              </a:spcBef>
              <a:spcAft>
                <a:spcPts val="0"/>
              </a:spcAft>
              <a:buFont typeface="Arial" panose="020B0604020202020204" pitchFamily="34" charset="0"/>
              <a:buChar char="•"/>
            </a:pPr>
            <a:r>
              <a:rPr lang="en-GB" u="sng" dirty="0">
                <a:solidFill>
                  <a:schemeClr val="accent1"/>
                </a:solidFill>
                <a:latin typeface="Century Gothic" panose="020B0502020202020204" pitchFamily="34" charset="0"/>
              </a:rPr>
              <a:t>So that</a:t>
            </a:r>
            <a:r>
              <a:rPr lang="en-GB" dirty="0">
                <a:solidFill>
                  <a:schemeClr val="accent1"/>
                </a:solidFill>
                <a:latin typeface="Century Gothic" panose="020B0502020202020204" pitchFamily="34" charset="0"/>
              </a:rPr>
              <a:t> there is a</a:t>
            </a:r>
            <a:r>
              <a:rPr lang="en-GB" sz="1800" b="0" i="0" dirty="0">
                <a:solidFill>
                  <a:schemeClr val="accent1"/>
                </a:solidFill>
                <a:effectLst/>
                <a:latin typeface="Century Gothic" panose="020B0502020202020204" pitchFamily="34" charset="0"/>
              </a:rPr>
              <a:t> lower risk of contamination with other bacteria/microorganisms</a:t>
            </a:r>
          </a:p>
          <a:p>
            <a:pPr marL="285750" indent="-285750" algn="l">
              <a:spcBef>
                <a:spcPts val="1200"/>
              </a:spcBef>
              <a:spcAft>
                <a:spcPts val="0"/>
              </a:spcAft>
              <a:buFont typeface="Arial" panose="020B0604020202020204" pitchFamily="34" charset="0"/>
              <a:buChar char="•"/>
            </a:pPr>
            <a:r>
              <a:rPr lang="en-GB" u="sng" dirty="0">
                <a:solidFill>
                  <a:schemeClr val="accent1"/>
                </a:solidFill>
                <a:latin typeface="Century Gothic" panose="020B0502020202020204" pitchFamily="34" charset="0"/>
              </a:rPr>
              <a:t>So that</a:t>
            </a:r>
            <a:r>
              <a:rPr lang="en-GB" dirty="0">
                <a:solidFill>
                  <a:schemeClr val="accent1"/>
                </a:solidFill>
                <a:latin typeface="Century Gothic" panose="020B0502020202020204" pitchFamily="34" charset="0"/>
              </a:rPr>
              <a:t> there is a lower risk of growth of pathogens/dangerous microorganisms which could make students unwell</a:t>
            </a:r>
          </a:p>
        </p:txBody>
      </p:sp>
      <p:pic>
        <p:nvPicPr>
          <p:cNvPr id="9" name="Picture 8" descr="Shape, arrow&#10;&#10;Description automatically generated">
            <a:extLst>
              <a:ext uri="{FF2B5EF4-FFF2-40B4-BE49-F238E27FC236}">
                <a16:creationId xmlns:a16="http://schemas.microsoft.com/office/drawing/2014/main" id="{5D69EB30-32DD-094C-AE1D-2FF7B9DDF3F9}"/>
              </a:ext>
            </a:extLst>
          </p:cNvPr>
          <p:cNvPicPr>
            <a:picLocks noChangeAspect="1"/>
          </p:cNvPicPr>
          <p:nvPr/>
        </p:nvPicPr>
        <p:blipFill>
          <a:blip r:embed="rId3"/>
          <a:stretch>
            <a:fillRect/>
          </a:stretch>
        </p:blipFill>
        <p:spPr>
          <a:xfrm>
            <a:off x="10290718" y="5571410"/>
            <a:ext cx="1182136" cy="1182136"/>
          </a:xfrm>
          <a:prstGeom prst="rect">
            <a:avLst/>
          </a:prstGeom>
        </p:spPr>
      </p:pic>
      <p:sp>
        <p:nvSpPr>
          <p:cNvPr id="10" name="TextBox 9">
            <a:extLst>
              <a:ext uri="{FF2B5EF4-FFF2-40B4-BE49-F238E27FC236}">
                <a16:creationId xmlns:a16="http://schemas.microsoft.com/office/drawing/2014/main" id="{5E18227F-DA61-6647-9DE3-5E3A23DC6BAB}"/>
              </a:ext>
            </a:extLst>
          </p:cNvPr>
          <p:cNvSpPr txBox="1"/>
          <p:nvPr/>
        </p:nvSpPr>
        <p:spPr>
          <a:xfrm>
            <a:off x="218037" y="1052938"/>
            <a:ext cx="2489414" cy="369332"/>
          </a:xfrm>
          <a:prstGeom prst="rect">
            <a:avLst/>
          </a:prstGeom>
          <a:noFill/>
        </p:spPr>
        <p:txBody>
          <a:bodyPr wrap="square" rtlCol="0">
            <a:spAutoFit/>
          </a:bodyPr>
          <a:lstStyle/>
          <a:p>
            <a:r>
              <a:rPr lang="en-GB">
                <a:solidFill>
                  <a:schemeClr val="bg1">
                    <a:lumMod val="50000"/>
                  </a:schemeClr>
                </a:solidFill>
                <a:latin typeface="Century Gothic" panose="020B0502020202020204" pitchFamily="34" charset="0"/>
              </a:rPr>
              <a:t>Example question:</a:t>
            </a:r>
          </a:p>
        </p:txBody>
      </p:sp>
      <p:sp>
        <p:nvSpPr>
          <p:cNvPr id="11" name="TextBox 10">
            <a:extLst>
              <a:ext uri="{FF2B5EF4-FFF2-40B4-BE49-F238E27FC236}">
                <a16:creationId xmlns:a16="http://schemas.microsoft.com/office/drawing/2014/main" id="{DD7525C3-BC91-8645-85A8-17D602AD2765}"/>
              </a:ext>
            </a:extLst>
          </p:cNvPr>
          <p:cNvSpPr txBox="1"/>
          <p:nvPr/>
        </p:nvSpPr>
        <p:spPr>
          <a:xfrm>
            <a:off x="263957" y="4290089"/>
            <a:ext cx="2339513" cy="369332"/>
          </a:xfrm>
          <a:prstGeom prst="rect">
            <a:avLst/>
          </a:prstGeom>
          <a:noFill/>
        </p:spPr>
        <p:txBody>
          <a:bodyPr wrap="square" rtlCol="0">
            <a:spAutoFit/>
          </a:bodyPr>
          <a:lstStyle/>
          <a:p>
            <a:r>
              <a:rPr lang="en-GB" dirty="0">
                <a:solidFill>
                  <a:schemeClr val="bg1">
                    <a:lumMod val="50000"/>
                  </a:schemeClr>
                </a:solidFill>
                <a:latin typeface="Century Gothic" panose="020B0502020202020204" pitchFamily="34" charset="0"/>
              </a:rPr>
              <a:t>Model answer:</a:t>
            </a:r>
          </a:p>
        </p:txBody>
      </p:sp>
      <p:sp>
        <p:nvSpPr>
          <p:cNvPr id="2" name="Rectangle 1">
            <a:extLst>
              <a:ext uri="{FF2B5EF4-FFF2-40B4-BE49-F238E27FC236}">
                <a16:creationId xmlns:a16="http://schemas.microsoft.com/office/drawing/2014/main" id="{4E956AFC-6BBA-6145-846E-490D81754052}"/>
              </a:ext>
            </a:extLst>
          </p:cNvPr>
          <p:cNvSpPr/>
          <p:nvPr/>
        </p:nvSpPr>
        <p:spPr>
          <a:xfrm>
            <a:off x="6915462" y="1151290"/>
            <a:ext cx="4267200" cy="3416320"/>
          </a:xfrm>
          <a:prstGeom prst="rect">
            <a:avLst/>
          </a:prstGeom>
        </p:spPr>
        <p:txBody>
          <a:bodyPr wrap="square">
            <a:spAutoFit/>
          </a:bodyPr>
          <a:lstStyle/>
          <a:p>
            <a:r>
              <a:rPr lang="en-GB" sz="2400" dirty="0">
                <a:latin typeface="Century Gothic" panose="020B0502020202020204" pitchFamily="34" charset="0"/>
              </a:rPr>
              <a:t>To ‘explain’ your answer should:</a:t>
            </a:r>
          </a:p>
          <a:p>
            <a:endParaRPr lang="en-GB" sz="2400" dirty="0">
              <a:latin typeface="Century Gothic" panose="020B0502020202020204" pitchFamily="34" charset="0"/>
            </a:endParaRPr>
          </a:p>
          <a:p>
            <a:pPr indent="-285750">
              <a:buFont typeface="Arial" panose="020B0604020202020204" pitchFamily="34" charset="0"/>
              <a:buChar char="•"/>
            </a:pPr>
            <a:r>
              <a:rPr lang="en-GB" sz="2400" dirty="0">
                <a:latin typeface="Century Gothic" panose="020B0502020202020204" pitchFamily="34" charset="0"/>
              </a:rPr>
              <a:t>Begin with a </a:t>
            </a:r>
            <a:r>
              <a:rPr lang="en-GB" sz="2400" b="1" dirty="0">
                <a:latin typeface="Century Gothic" panose="020B0502020202020204" pitchFamily="34" charset="0"/>
              </a:rPr>
              <a:t>scientific statement</a:t>
            </a:r>
            <a:r>
              <a:rPr lang="en-GB" sz="2400" dirty="0">
                <a:latin typeface="Century Gothic" panose="020B0502020202020204" pitchFamily="34" charset="0"/>
              </a:rPr>
              <a:t>. </a:t>
            </a:r>
          </a:p>
          <a:p>
            <a:pPr indent="-285750">
              <a:buFont typeface="Arial" panose="020B0604020202020204" pitchFamily="34" charset="0"/>
              <a:buChar char="•"/>
            </a:pPr>
            <a:r>
              <a:rPr lang="en-GB" sz="2400" dirty="0">
                <a:latin typeface="Century Gothic" panose="020B0502020202020204" pitchFamily="34" charset="0"/>
              </a:rPr>
              <a:t>Use ‘this means that’, ‘because’ or ‘so’ </a:t>
            </a:r>
            <a:r>
              <a:rPr lang="en-GB" sz="2400" b="1" dirty="0">
                <a:latin typeface="Century Gothic" panose="020B0502020202020204" pitchFamily="34" charset="0"/>
              </a:rPr>
              <a:t>to link your statement to the question</a:t>
            </a:r>
            <a:r>
              <a:rPr lang="en-GB" sz="2400" dirty="0">
                <a:latin typeface="Century Gothic" panose="020B0502020202020204" pitchFamily="34" charset="0"/>
              </a:rPr>
              <a:t>.</a:t>
            </a:r>
          </a:p>
        </p:txBody>
      </p:sp>
    </p:spTree>
    <p:extLst>
      <p:ext uri="{BB962C8B-B14F-4D97-AF65-F5344CB8AC3E}">
        <p14:creationId xmlns:p14="http://schemas.microsoft.com/office/powerpoint/2010/main" val="862649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CE96B27-BC5F-44BF-BDF5-A20B8148A74B}"/>
              </a:ext>
            </a:extLst>
          </p:cNvPr>
          <p:cNvSpPr>
            <a:spLocks noGrp="1"/>
          </p:cNvSpPr>
          <p:nvPr>
            <p:ph type="title"/>
          </p:nvPr>
        </p:nvSpPr>
        <p:spPr>
          <a:xfrm>
            <a:off x="263957" y="136284"/>
            <a:ext cx="11116195" cy="369332"/>
          </a:xfrm>
        </p:spPr>
        <p:txBody>
          <a:bodyPr>
            <a:noAutofit/>
          </a:bodyPr>
          <a:lstStyle/>
          <a:p>
            <a:r>
              <a:rPr lang="en-GB" dirty="0">
                <a:latin typeface="Century Gothic" panose="020B0502020202020204" pitchFamily="34" charset="0"/>
              </a:rPr>
              <a:t>We: Explain scientific method</a:t>
            </a:r>
            <a:endParaRPr lang="en-GB" i="1" dirty="0">
              <a:latin typeface="Century Gothic" panose="020B0502020202020204" pitchFamily="34" charset="0"/>
            </a:endParaRPr>
          </a:p>
        </p:txBody>
      </p:sp>
      <p:sp>
        <p:nvSpPr>
          <p:cNvPr id="6" name="TextBox 5">
            <a:extLst>
              <a:ext uri="{FF2B5EF4-FFF2-40B4-BE49-F238E27FC236}">
                <a16:creationId xmlns:a16="http://schemas.microsoft.com/office/drawing/2014/main" id="{738BD3D1-C602-476B-9ED5-198C26001B3D}"/>
              </a:ext>
            </a:extLst>
          </p:cNvPr>
          <p:cNvSpPr txBox="1"/>
          <p:nvPr/>
        </p:nvSpPr>
        <p:spPr>
          <a:xfrm>
            <a:off x="218037" y="1612433"/>
            <a:ext cx="6000829" cy="1938992"/>
          </a:xfrm>
          <a:prstGeom prst="rect">
            <a:avLst/>
          </a:prstGeom>
          <a:noFill/>
          <a:ln>
            <a:noFill/>
          </a:ln>
        </p:spPr>
        <p:txBody>
          <a:bodyPr wrap="square" rtlCol="0">
            <a:spAutoFit/>
          </a:bodyPr>
          <a:lstStyle/>
          <a:p>
            <a:r>
              <a:rPr lang="en-US" sz="2400" dirty="0">
                <a:latin typeface="Century Gothic" panose="020B0502020202020204" pitchFamily="34" charset="0"/>
              </a:rPr>
              <a:t>When growing one type of bacterium on a culture medium, </a:t>
            </a:r>
            <a:r>
              <a:rPr lang="en-US" sz="2400" b="1" dirty="0">
                <a:solidFill>
                  <a:srgbClr val="009193"/>
                </a:solidFill>
                <a:latin typeface="Century Gothic" panose="020B0502020202020204" pitchFamily="34" charset="0"/>
              </a:rPr>
              <a:t>explain</a:t>
            </a:r>
            <a:r>
              <a:rPr lang="en-US" sz="2400" dirty="0">
                <a:latin typeface="Century Gothic" panose="020B0502020202020204" pitchFamily="34" charset="0"/>
              </a:rPr>
              <a:t> why it is important to sterilize the culture medium and all the apparatus before use.</a:t>
            </a:r>
          </a:p>
        </p:txBody>
      </p:sp>
      <p:sp>
        <p:nvSpPr>
          <p:cNvPr id="7" name="TextBox 6">
            <a:extLst>
              <a:ext uri="{FF2B5EF4-FFF2-40B4-BE49-F238E27FC236}">
                <a16:creationId xmlns:a16="http://schemas.microsoft.com/office/drawing/2014/main" id="{B7A3DBB4-E61A-41DB-AB0D-ECE0B2A2E82B}"/>
              </a:ext>
            </a:extLst>
          </p:cNvPr>
          <p:cNvSpPr txBox="1"/>
          <p:nvPr/>
        </p:nvSpPr>
        <p:spPr>
          <a:xfrm>
            <a:off x="263957" y="4006874"/>
            <a:ext cx="6422606" cy="1508105"/>
          </a:xfrm>
          <a:prstGeom prst="rect">
            <a:avLst/>
          </a:prstGeom>
          <a:noFill/>
          <a:ln>
            <a:noFill/>
          </a:ln>
        </p:spPr>
        <p:txBody>
          <a:bodyPr wrap="square" rtlCol="0">
            <a:spAutoFit/>
          </a:bodyPr>
          <a:lstStyle/>
          <a:p>
            <a:pPr marL="285750" indent="-285750" algn="l">
              <a:spcBef>
                <a:spcPts val="1200"/>
              </a:spcBef>
              <a:spcAft>
                <a:spcPts val="0"/>
              </a:spcAft>
              <a:buFont typeface="Arial" panose="020B0604020202020204" pitchFamily="34" charset="0"/>
              <a:buChar char="•"/>
            </a:pPr>
            <a:r>
              <a:rPr lang="en-GB" sz="1800" b="0" i="0" dirty="0">
                <a:solidFill>
                  <a:schemeClr val="accent1"/>
                </a:solidFill>
                <a:effectLst/>
                <a:latin typeface="Century Gothic" panose="020B0502020202020204" pitchFamily="34" charset="0"/>
              </a:rPr>
              <a:t> to kill other microorganisms</a:t>
            </a:r>
          </a:p>
          <a:p>
            <a:pPr marL="742950" lvl="1" indent="-285750">
              <a:spcBef>
                <a:spcPts val="1200"/>
              </a:spcBef>
              <a:buFont typeface="Arial" panose="020B0604020202020204" pitchFamily="34" charset="0"/>
              <a:buChar char="•"/>
            </a:pPr>
            <a:r>
              <a:rPr lang="en-GB" b="0" i="0" dirty="0">
                <a:solidFill>
                  <a:schemeClr val="accent1"/>
                </a:solidFill>
                <a:effectLst/>
                <a:latin typeface="Century Gothic" panose="020B0502020202020204" pitchFamily="34" charset="0"/>
              </a:rPr>
              <a:t>or to prevent contamination</a:t>
            </a:r>
          </a:p>
          <a:p>
            <a:pPr algn="r">
              <a:spcAft>
                <a:spcPts val="0"/>
              </a:spcAft>
            </a:pPr>
            <a:endParaRPr lang="en-GB" sz="1800" b="1" i="0" dirty="0">
              <a:solidFill>
                <a:schemeClr val="accent1"/>
              </a:solidFill>
              <a:effectLst/>
              <a:latin typeface="Century Gothic" panose="020B0502020202020204" pitchFamily="34" charset="0"/>
            </a:endParaRPr>
          </a:p>
          <a:p>
            <a:pPr marL="285750" indent="-285750" algn="l">
              <a:spcBef>
                <a:spcPts val="1200"/>
              </a:spcBef>
              <a:spcAft>
                <a:spcPts val="0"/>
              </a:spcAft>
              <a:buFont typeface="Arial" panose="020B0604020202020204" pitchFamily="34" charset="0"/>
              <a:buChar char="•"/>
            </a:pPr>
            <a:r>
              <a:rPr lang="en-GB" sz="1800" b="0" i="0" dirty="0">
                <a:solidFill>
                  <a:schemeClr val="accent1"/>
                </a:solidFill>
                <a:effectLst/>
                <a:latin typeface="Century Gothic" panose="020B0502020202020204" pitchFamily="34" charset="0"/>
              </a:rPr>
              <a:t>to prevent other microorganisms affecting the results</a:t>
            </a:r>
            <a:endParaRPr lang="en-GB" dirty="0">
              <a:solidFill>
                <a:schemeClr val="accent1"/>
              </a:solidFill>
              <a:latin typeface="Century Gothic" panose="020B0502020202020204" pitchFamily="34" charset="0"/>
            </a:endParaRPr>
          </a:p>
        </p:txBody>
      </p:sp>
      <p:pic>
        <p:nvPicPr>
          <p:cNvPr id="9" name="Picture 8" descr="Shape, arrow&#10;&#10;Description automatically generated">
            <a:extLst>
              <a:ext uri="{FF2B5EF4-FFF2-40B4-BE49-F238E27FC236}">
                <a16:creationId xmlns:a16="http://schemas.microsoft.com/office/drawing/2014/main" id="{5D69EB30-32DD-094C-AE1D-2FF7B9DDF3F9}"/>
              </a:ext>
            </a:extLst>
          </p:cNvPr>
          <p:cNvPicPr>
            <a:picLocks noChangeAspect="1"/>
          </p:cNvPicPr>
          <p:nvPr/>
        </p:nvPicPr>
        <p:blipFill>
          <a:blip r:embed="rId3"/>
          <a:stretch>
            <a:fillRect/>
          </a:stretch>
        </p:blipFill>
        <p:spPr>
          <a:xfrm>
            <a:off x="10290718" y="5571410"/>
            <a:ext cx="1182136" cy="1182136"/>
          </a:xfrm>
          <a:prstGeom prst="rect">
            <a:avLst/>
          </a:prstGeom>
        </p:spPr>
      </p:pic>
      <p:sp>
        <p:nvSpPr>
          <p:cNvPr id="10" name="TextBox 9">
            <a:extLst>
              <a:ext uri="{FF2B5EF4-FFF2-40B4-BE49-F238E27FC236}">
                <a16:creationId xmlns:a16="http://schemas.microsoft.com/office/drawing/2014/main" id="{5E18227F-DA61-6647-9DE3-5E3A23DC6BAB}"/>
              </a:ext>
            </a:extLst>
          </p:cNvPr>
          <p:cNvSpPr txBox="1"/>
          <p:nvPr/>
        </p:nvSpPr>
        <p:spPr>
          <a:xfrm>
            <a:off x="218037" y="1052938"/>
            <a:ext cx="2489414" cy="369332"/>
          </a:xfrm>
          <a:prstGeom prst="rect">
            <a:avLst/>
          </a:prstGeom>
          <a:noFill/>
        </p:spPr>
        <p:txBody>
          <a:bodyPr wrap="square" rtlCol="0">
            <a:spAutoFit/>
          </a:bodyPr>
          <a:lstStyle/>
          <a:p>
            <a:r>
              <a:rPr lang="en-GB">
                <a:solidFill>
                  <a:schemeClr val="bg1">
                    <a:lumMod val="50000"/>
                  </a:schemeClr>
                </a:solidFill>
                <a:latin typeface="Century Gothic" panose="020B0502020202020204" pitchFamily="34" charset="0"/>
              </a:rPr>
              <a:t>Example question:</a:t>
            </a:r>
          </a:p>
        </p:txBody>
      </p:sp>
      <p:sp>
        <p:nvSpPr>
          <p:cNvPr id="11" name="TextBox 10">
            <a:extLst>
              <a:ext uri="{FF2B5EF4-FFF2-40B4-BE49-F238E27FC236}">
                <a16:creationId xmlns:a16="http://schemas.microsoft.com/office/drawing/2014/main" id="{DD7525C3-BC91-8645-85A8-17D602AD2765}"/>
              </a:ext>
            </a:extLst>
          </p:cNvPr>
          <p:cNvSpPr txBox="1"/>
          <p:nvPr/>
        </p:nvSpPr>
        <p:spPr>
          <a:xfrm>
            <a:off x="218037" y="3557639"/>
            <a:ext cx="2339513" cy="369332"/>
          </a:xfrm>
          <a:prstGeom prst="rect">
            <a:avLst/>
          </a:prstGeom>
          <a:noFill/>
        </p:spPr>
        <p:txBody>
          <a:bodyPr wrap="square" rtlCol="0">
            <a:spAutoFit/>
          </a:bodyPr>
          <a:lstStyle/>
          <a:p>
            <a:r>
              <a:rPr lang="en-GB" dirty="0">
                <a:solidFill>
                  <a:schemeClr val="bg1">
                    <a:lumMod val="50000"/>
                  </a:schemeClr>
                </a:solidFill>
                <a:latin typeface="Century Gothic" panose="020B0502020202020204" pitchFamily="34" charset="0"/>
              </a:rPr>
              <a:t>Model answer:</a:t>
            </a:r>
          </a:p>
        </p:txBody>
      </p:sp>
      <p:sp>
        <p:nvSpPr>
          <p:cNvPr id="2" name="Rectangle 1">
            <a:extLst>
              <a:ext uri="{FF2B5EF4-FFF2-40B4-BE49-F238E27FC236}">
                <a16:creationId xmlns:a16="http://schemas.microsoft.com/office/drawing/2014/main" id="{4E956AFC-6BBA-6145-846E-490D81754052}"/>
              </a:ext>
            </a:extLst>
          </p:cNvPr>
          <p:cNvSpPr/>
          <p:nvPr/>
        </p:nvSpPr>
        <p:spPr>
          <a:xfrm>
            <a:off x="6915462" y="1151290"/>
            <a:ext cx="4267200" cy="3416320"/>
          </a:xfrm>
          <a:prstGeom prst="rect">
            <a:avLst/>
          </a:prstGeom>
        </p:spPr>
        <p:txBody>
          <a:bodyPr wrap="square">
            <a:spAutoFit/>
          </a:bodyPr>
          <a:lstStyle/>
          <a:p>
            <a:r>
              <a:rPr lang="en-GB" sz="2400" dirty="0">
                <a:latin typeface="Century Gothic" panose="020B0502020202020204" pitchFamily="34" charset="0"/>
              </a:rPr>
              <a:t>To ‘explain’ your answer should:</a:t>
            </a:r>
          </a:p>
          <a:p>
            <a:endParaRPr lang="en-GB" sz="2400" dirty="0">
              <a:latin typeface="Century Gothic" panose="020B0502020202020204" pitchFamily="34" charset="0"/>
            </a:endParaRPr>
          </a:p>
          <a:p>
            <a:pPr indent="-285750">
              <a:buFont typeface="Arial" panose="020B0604020202020204" pitchFamily="34" charset="0"/>
              <a:buChar char="•"/>
            </a:pPr>
            <a:r>
              <a:rPr lang="en-GB" sz="2400" dirty="0">
                <a:latin typeface="Century Gothic" panose="020B0502020202020204" pitchFamily="34" charset="0"/>
              </a:rPr>
              <a:t>Begin with a </a:t>
            </a:r>
            <a:r>
              <a:rPr lang="en-GB" sz="2400" b="1" dirty="0">
                <a:latin typeface="Century Gothic" panose="020B0502020202020204" pitchFamily="34" charset="0"/>
              </a:rPr>
              <a:t>scientific statement</a:t>
            </a:r>
            <a:r>
              <a:rPr lang="en-GB" sz="2400" dirty="0">
                <a:latin typeface="Century Gothic" panose="020B0502020202020204" pitchFamily="34" charset="0"/>
              </a:rPr>
              <a:t>. </a:t>
            </a:r>
          </a:p>
          <a:p>
            <a:pPr indent="-285750">
              <a:buFont typeface="Arial" panose="020B0604020202020204" pitchFamily="34" charset="0"/>
              <a:buChar char="•"/>
            </a:pPr>
            <a:r>
              <a:rPr lang="en-GB" sz="2400" dirty="0">
                <a:latin typeface="Century Gothic" panose="020B0502020202020204" pitchFamily="34" charset="0"/>
              </a:rPr>
              <a:t>Use ‘this means that’, ‘because’ or ‘so’ </a:t>
            </a:r>
            <a:r>
              <a:rPr lang="en-GB" sz="2400" b="1" dirty="0">
                <a:latin typeface="Century Gothic" panose="020B0502020202020204" pitchFamily="34" charset="0"/>
              </a:rPr>
              <a:t>to link your statement to the question</a:t>
            </a:r>
            <a:r>
              <a:rPr lang="en-GB" sz="2400" dirty="0">
                <a:latin typeface="Century Gothic" panose="020B0502020202020204" pitchFamily="34" charset="0"/>
              </a:rPr>
              <a:t>.</a:t>
            </a:r>
          </a:p>
        </p:txBody>
      </p:sp>
    </p:spTree>
    <p:extLst>
      <p:ext uri="{BB962C8B-B14F-4D97-AF65-F5344CB8AC3E}">
        <p14:creationId xmlns:p14="http://schemas.microsoft.com/office/powerpoint/2010/main" val="1207389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CE96B27-BC5F-44BF-BDF5-A20B8148A74B}"/>
              </a:ext>
            </a:extLst>
          </p:cNvPr>
          <p:cNvSpPr>
            <a:spLocks noGrp="1"/>
          </p:cNvSpPr>
          <p:nvPr>
            <p:ph type="title"/>
          </p:nvPr>
        </p:nvSpPr>
        <p:spPr>
          <a:xfrm>
            <a:off x="263957" y="136284"/>
            <a:ext cx="11116195" cy="369332"/>
          </a:xfrm>
        </p:spPr>
        <p:txBody>
          <a:bodyPr>
            <a:noAutofit/>
          </a:bodyPr>
          <a:lstStyle/>
          <a:p>
            <a:r>
              <a:rPr lang="en-GB" dirty="0">
                <a:latin typeface="Century Gothic" panose="020B0502020202020204" pitchFamily="34" charset="0"/>
              </a:rPr>
              <a:t>We: Explain scientific method</a:t>
            </a:r>
            <a:endParaRPr lang="en-GB" i="1" dirty="0">
              <a:latin typeface="Century Gothic" panose="020B0502020202020204" pitchFamily="34" charset="0"/>
            </a:endParaRPr>
          </a:p>
        </p:txBody>
      </p:sp>
      <p:pic>
        <p:nvPicPr>
          <p:cNvPr id="9" name="Picture 8" descr="Shape, arrow&#10;&#10;Description automatically generated">
            <a:extLst>
              <a:ext uri="{FF2B5EF4-FFF2-40B4-BE49-F238E27FC236}">
                <a16:creationId xmlns:a16="http://schemas.microsoft.com/office/drawing/2014/main" id="{5D69EB30-32DD-094C-AE1D-2FF7B9DDF3F9}"/>
              </a:ext>
            </a:extLst>
          </p:cNvPr>
          <p:cNvPicPr>
            <a:picLocks noChangeAspect="1"/>
          </p:cNvPicPr>
          <p:nvPr/>
        </p:nvPicPr>
        <p:blipFill>
          <a:blip r:embed="rId3"/>
          <a:stretch>
            <a:fillRect/>
          </a:stretch>
        </p:blipFill>
        <p:spPr>
          <a:xfrm>
            <a:off x="10290718" y="5571410"/>
            <a:ext cx="1182136" cy="1182136"/>
          </a:xfrm>
          <a:prstGeom prst="rect">
            <a:avLst/>
          </a:prstGeom>
        </p:spPr>
      </p:pic>
      <p:sp>
        <p:nvSpPr>
          <p:cNvPr id="10" name="TextBox 9">
            <a:extLst>
              <a:ext uri="{FF2B5EF4-FFF2-40B4-BE49-F238E27FC236}">
                <a16:creationId xmlns:a16="http://schemas.microsoft.com/office/drawing/2014/main" id="{5E18227F-DA61-6647-9DE3-5E3A23DC6BAB}"/>
              </a:ext>
            </a:extLst>
          </p:cNvPr>
          <p:cNvSpPr txBox="1"/>
          <p:nvPr/>
        </p:nvSpPr>
        <p:spPr>
          <a:xfrm>
            <a:off x="218037" y="1052938"/>
            <a:ext cx="2489414" cy="369332"/>
          </a:xfrm>
          <a:prstGeom prst="rect">
            <a:avLst/>
          </a:prstGeom>
          <a:noFill/>
        </p:spPr>
        <p:txBody>
          <a:bodyPr wrap="square" rtlCol="0">
            <a:spAutoFit/>
          </a:bodyPr>
          <a:lstStyle/>
          <a:p>
            <a:r>
              <a:rPr lang="en-GB">
                <a:solidFill>
                  <a:schemeClr val="bg1">
                    <a:lumMod val="50000"/>
                  </a:schemeClr>
                </a:solidFill>
                <a:latin typeface="Century Gothic" panose="020B0502020202020204" pitchFamily="34" charset="0"/>
              </a:rPr>
              <a:t>Example question:</a:t>
            </a:r>
          </a:p>
        </p:txBody>
      </p:sp>
      <p:sp>
        <p:nvSpPr>
          <p:cNvPr id="11" name="TextBox 10">
            <a:extLst>
              <a:ext uri="{FF2B5EF4-FFF2-40B4-BE49-F238E27FC236}">
                <a16:creationId xmlns:a16="http://schemas.microsoft.com/office/drawing/2014/main" id="{DD7525C3-BC91-8645-85A8-17D602AD2765}"/>
              </a:ext>
            </a:extLst>
          </p:cNvPr>
          <p:cNvSpPr txBox="1"/>
          <p:nvPr/>
        </p:nvSpPr>
        <p:spPr>
          <a:xfrm>
            <a:off x="231289" y="3279343"/>
            <a:ext cx="2339513" cy="369332"/>
          </a:xfrm>
          <a:prstGeom prst="rect">
            <a:avLst/>
          </a:prstGeom>
          <a:noFill/>
        </p:spPr>
        <p:txBody>
          <a:bodyPr wrap="square" rtlCol="0">
            <a:spAutoFit/>
          </a:bodyPr>
          <a:lstStyle/>
          <a:p>
            <a:r>
              <a:rPr lang="en-GB" dirty="0">
                <a:solidFill>
                  <a:schemeClr val="bg1">
                    <a:lumMod val="50000"/>
                  </a:schemeClr>
                </a:solidFill>
                <a:latin typeface="Century Gothic" panose="020B0502020202020204" pitchFamily="34" charset="0"/>
              </a:rPr>
              <a:t>Model answer:</a:t>
            </a:r>
          </a:p>
        </p:txBody>
      </p:sp>
      <p:sp>
        <p:nvSpPr>
          <p:cNvPr id="2" name="Rectangle 1">
            <a:extLst>
              <a:ext uri="{FF2B5EF4-FFF2-40B4-BE49-F238E27FC236}">
                <a16:creationId xmlns:a16="http://schemas.microsoft.com/office/drawing/2014/main" id="{4E956AFC-6BBA-6145-846E-490D81754052}"/>
              </a:ext>
            </a:extLst>
          </p:cNvPr>
          <p:cNvSpPr/>
          <p:nvPr/>
        </p:nvSpPr>
        <p:spPr>
          <a:xfrm>
            <a:off x="6915462" y="1151290"/>
            <a:ext cx="4267200" cy="3416320"/>
          </a:xfrm>
          <a:prstGeom prst="rect">
            <a:avLst/>
          </a:prstGeom>
        </p:spPr>
        <p:txBody>
          <a:bodyPr wrap="square">
            <a:spAutoFit/>
          </a:bodyPr>
          <a:lstStyle/>
          <a:p>
            <a:r>
              <a:rPr lang="en-GB" sz="2400" dirty="0">
                <a:latin typeface="Century Gothic" panose="020B0502020202020204" pitchFamily="34" charset="0"/>
              </a:rPr>
              <a:t>To ‘explain’ your answer should:</a:t>
            </a:r>
          </a:p>
          <a:p>
            <a:endParaRPr lang="en-GB" sz="2400" dirty="0">
              <a:latin typeface="Century Gothic" panose="020B0502020202020204" pitchFamily="34" charset="0"/>
            </a:endParaRPr>
          </a:p>
          <a:p>
            <a:pPr indent="-285750">
              <a:buFont typeface="Arial" panose="020B0604020202020204" pitchFamily="34" charset="0"/>
              <a:buChar char="•"/>
            </a:pPr>
            <a:r>
              <a:rPr lang="en-GB" sz="2400" dirty="0">
                <a:latin typeface="Century Gothic" panose="020B0502020202020204" pitchFamily="34" charset="0"/>
              </a:rPr>
              <a:t>Begin with a </a:t>
            </a:r>
            <a:r>
              <a:rPr lang="en-GB" sz="2400" b="1" dirty="0">
                <a:latin typeface="Century Gothic" panose="020B0502020202020204" pitchFamily="34" charset="0"/>
              </a:rPr>
              <a:t>scientific statement</a:t>
            </a:r>
            <a:r>
              <a:rPr lang="en-GB" sz="2400" dirty="0">
                <a:latin typeface="Century Gothic" panose="020B0502020202020204" pitchFamily="34" charset="0"/>
              </a:rPr>
              <a:t>. </a:t>
            </a:r>
          </a:p>
          <a:p>
            <a:pPr indent="-285750">
              <a:buFont typeface="Arial" panose="020B0604020202020204" pitchFamily="34" charset="0"/>
              <a:buChar char="•"/>
            </a:pPr>
            <a:r>
              <a:rPr lang="en-GB" sz="2400" dirty="0">
                <a:latin typeface="Century Gothic" panose="020B0502020202020204" pitchFamily="34" charset="0"/>
              </a:rPr>
              <a:t>Use ‘this means that’, ‘because’ or ‘so’ </a:t>
            </a:r>
            <a:r>
              <a:rPr lang="en-GB" sz="2400" b="1" dirty="0">
                <a:latin typeface="Century Gothic" panose="020B0502020202020204" pitchFamily="34" charset="0"/>
              </a:rPr>
              <a:t>to link your statement to the question</a:t>
            </a:r>
            <a:r>
              <a:rPr lang="en-GB" sz="2400" dirty="0">
                <a:latin typeface="Century Gothic" panose="020B0502020202020204" pitchFamily="34" charset="0"/>
              </a:rPr>
              <a:t>.</a:t>
            </a:r>
          </a:p>
        </p:txBody>
      </p:sp>
      <p:sp>
        <p:nvSpPr>
          <p:cNvPr id="4" name="TextBox 3">
            <a:extLst>
              <a:ext uri="{FF2B5EF4-FFF2-40B4-BE49-F238E27FC236}">
                <a16:creationId xmlns:a16="http://schemas.microsoft.com/office/drawing/2014/main" id="{5B268156-FF9F-4845-880F-B37BC3CB2C59}"/>
              </a:ext>
            </a:extLst>
          </p:cNvPr>
          <p:cNvSpPr txBox="1"/>
          <p:nvPr/>
        </p:nvSpPr>
        <p:spPr>
          <a:xfrm>
            <a:off x="231289" y="1396156"/>
            <a:ext cx="6468526" cy="1631216"/>
          </a:xfrm>
          <a:prstGeom prst="rect">
            <a:avLst/>
          </a:prstGeom>
          <a:noFill/>
          <a:ln>
            <a:noFill/>
          </a:ln>
        </p:spPr>
        <p:txBody>
          <a:bodyPr wrap="square" rtlCol="0">
            <a:spAutoFit/>
          </a:bodyPr>
          <a:lstStyle/>
          <a:p>
            <a:pPr algn="l">
              <a:spcBef>
                <a:spcPts val="1200"/>
              </a:spcBef>
              <a:spcAft>
                <a:spcPts val="0"/>
              </a:spcAft>
            </a:pPr>
            <a:r>
              <a:rPr lang="en-US" sz="2000" dirty="0">
                <a:latin typeface="Century Gothic" panose="020B0502020202020204" pitchFamily="34" charset="0"/>
              </a:rPr>
              <a:t>A student investigated the effectiveness of four different antibiotics. </a:t>
            </a:r>
            <a:r>
              <a:rPr lang="en-GB" sz="2000" b="0" i="0" dirty="0">
                <a:solidFill>
                  <a:srgbClr val="222222"/>
                </a:solidFill>
                <a:effectLst/>
                <a:latin typeface="Century Gothic" panose="020B0502020202020204" pitchFamily="34" charset="0"/>
              </a:rPr>
              <a:t>The student used the aseptic technique to ensure that only </a:t>
            </a:r>
            <a:r>
              <a:rPr lang="en-GB" sz="2000" b="1" i="0" dirty="0">
                <a:solidFill>
                  <a:srgbClr val="222222"/>
                </a:solidFill>
                <a:effectLst/>
                <a:latin typeface="Century Gothic" panose="020B0502020202020204" pitchFamily="34" charset="0"/>
              </a:rPr>
              <a:t>one type </a:t>
            </a:r>
            <a:r>
              <a:rPr lang="en-GB" sz="2000" b="0" i="0" dirty="0">
                <a:solidFill>
                  <a:srgbClr val="222222"/>
                </a:solidFill>
                <a:effectLst/>
                <a:latin typeface="Century Gothic" panose="020B0502020202020204" pitchFamily="34" charset="0"/>
              </a:rPr>
              <a:t>of bacterium grew on the agar. </a:t>
            </a:r>
            <a:r>
              <a:rPr lang="en-US" sz="2000" b="1" dirty="0">
                <a:solidFill>
                  <a:srgbClr val="009193"/>
                </a:solidFill>
                <a:latin typeface="Century Gothic" panose="020B0502020202020204" pitchFamily="34" charset="0"/>
              </a:rPr>
              <a:t>Explain</a:t>
            </a:r>
            <a:r>
              <a:rPr lang="en-GB" sz="2000" b="0" i="0" dirty="0">
                <a:solidFill>
                  <a:srgbClr val="222222"/>
                </a:solidFill>
                <a:effectLst/>
                <a:latin typeface="Century Gothic" panose="020B0502020202020204" pitchFamily="34" charset="0"/>
              </a:rPr>
              <a:t> </a:t>
            </a:r>
            <a:r>
              <a:rPr lang="en-GB" sz="2000" i="0" dirty="0">
                <a:solidFill>
                  <a:srgbClr val="222222"/>
                </a:solidFill>
                <a:effectLst/>
                <a:latin typeface="Century Gothic" panose="020B0502020202020204" pitchFamily="34" charset="0"/>
              </a:rPr>
              <a:t>two </a:t>
            </a:r>
            <a:r>
              <a:rPr lang="en-GB" sz="2000" b="0" i="0" dirty="0">
                <a:solidFill>
                  <a:srgbClr val="222222"/>
                </a:solidFill>
                <a:effectLst/>
                <a:latin typeface="Century Gothic" panose="020B0502020202020204" pitchFamily="34" charset="0"/>
              </a:rPr>
              <a:t>aseptic techniques the student should have used.</a:t>
            </a:r>
          </a:p>
        </p:txBody>
      </p:sp>
      <p:sp>
        <p:nvSpPr>
          <p:cNvPr id="5" name="TextBox 4">
            <a:extLst>
              <a:ext uri="{FF2B5EF4-FFF2-40B4-BE49-F238E27FC236}">
                <a16:creationId xmlns:a16="http://schemas.microsoft.com/office/drawing/2014/main" id="{62402E7A-0864-FBBC-C484-911266322B47}"/>
              </a:ext>
            </a:extLst>
          </p:cNvPr>
          <p:cNvSpPr txBox="1"/>
          <p:nvPr/>
        </p:nvSpPr>
        <p:spPr>
          <a:xfrm>
            <a:off x="240997" y="3724019"/>
            <a:ext cx="6422606" cy="3139321"/>
          </a:xfrm>
          <a:prstGeom prst="rect">
            <a:avLst/>
          </a:prstGeom>
          <a:noFill/>
          <a:ln>
            <a:noFill/>
          </a:ln>
        </p:spPr>
        <p:txBody>
          <a:bodyPr wrap="square" rtlCol="0">
            <a:spAutoFit/>
          </a:bodyPr>
          <a:lstStyle/>
          <a:p>
            <a:pPr marL="285750" indent="-285750" algn="l">
              <a:spcAft>
                <a:spcPts val="0"/>
              </a:spcAft>
              <a:buFont typeface="Arial" panose="020B0604020202020204" pitchFamily="34" charset="0"/>
              <a:buChar char="•"/>
            </a:pPr>
            <a:r>
              <a:rPr lang="en-GB" b="1" dirty="0">
                <a:solidFill>
                  <a:schemeClr val="accent1"/>
                </a:solidFill>
                <a:latin typeface="Century Gothic" panose="020B0502020202020204" pitchFamily="34" charset="0"/>
              </a:rPr>
              <a:t>S</a:t>
            </a:r>
            <a:r>
              <a:rPr lang="en-GB" sz="1800" b="1" i="0" dirty="0">
                <a:solidFill>
                  <a:schemeClr val="accent1"/>
                </a:solidFill>
                <a:effectLst/>
                <a:latin typeface="Century Gothic" panose="020B0502020202020204" pitchFamily="34" charset="0"/>
              </a:rPr>
              <a:t>terilise </a:t>
            </a:r>
            <a:r>
              <a:rPr lang="en-GB" sz="1800" b="0" i="0" dirty="0">
                <a:solidFill>
                  <a:schemeClr val="accent1"/>
                </a:solidFill>
                <a:effectLst/>
                <a:latin typeface="Century Gothic" panose="020B0502020202020204" pitchFamily="34" charset="0"/>
              </a:rPr>
              <a:t>petri dishes and culture (agar) before use </a:t>
            </a:r>
            <a:r>
              <a:rPr lang="en-GB" sz="1800" b="0" i="0" u="sng" dirty="0">
                <a:solidFill>
                  <a:schemeClr val="accent1"/>
                </a:solidFill>
                <a:effectLst/>
                <a:latin typeface="Century Gothic" panose="020B0502020202020204" pitchFamily="34" charset="0"/>
              </a:rPr>
              <a:t>so that</a:t>
            </a:r>
            <a:r>
              <a:rPr lang="en-GB" sz="1800" b="0" i="0" dirty="0">
                <a:solidFill>
                  <a:schemeClr val="accent1"/>
                </a:solidFill>
                <a:effectLst/>
                <a:latin typeface="Century Gothic" panose="020B0502020202020204" pitchFamily="34" charset="0"/>
              </a:rPr>
              <a:t> they are not contaminated</a:t>
            </a:r>
          </a:p>
          <a:p>
            <a:pPr marL="285750" indent="-285750" algn="l">
              <a:spcAft>
                <a:spcPts val="0"/>
              </a:spcAft>
              <a:buFont typeface="Arial" panose="020B0604020202020204" pitchFamily="34" charset="0"/>
              <a:buChar char="•"/>
            </a:pPr>
            <a:endParaRPr lang="en-GB" sz="1800" b="0" i="0" dirty="0">
              <a:solidFill>
                <a:schemeClr val="accent1"/>
              </a:solidFill>
              <a:effectLst/>
              <a:latin typeface="Century Gothic" panose="020B0502020202020204" pitchFamily="34" charset="0"/>
            </a:endParaRPr>
          </a:p>
          <a:p>
            <a:pPr marL="285750" indent="-285750" algn="l">
              <a:spcAft>
                <a:spcPts val="0"/>
              </a:spcAft>
              <a:buFont typeface="Arial" panose="020B0604020202020204" pitchFamily="34" charset="0"/>
              <a:buChar char="•"/>
            </a:pPr>
            <a:r>
              <a:rPr lang="en-GB" b="1" dirty="0">
                <a:solidFill>
                  <a:schemeClr val="accent1"/>
                </a:solidFill>
                <a:latin typeface="Century Gothic" panose="020B0502020202020204" pitchFamily="34" charset="0"/>
              </a:rPr>
              <a:t>Sterilise</a:t>
            </a:r>
            <a:r>
              <a:rPr lang="en-GB" dirty="0">
                <a:solidFill>
                  <a:schemeClr val="accent1"/>
                </a:solidFill>
                <a:latin typeface="Century Gothic" panose="020B0502020202020204" pitchFamily="34" charset="0"/>
              </a:rPr>
              <a:t> the inoculating loop first by passing it through a flame </a:t>
            </a:r>
            <a:r>
              <a:rPr lang="en-GB" u="sng" dirty="0">
                <a:solidFill>
                  <a:schemeClr val="accent1"/>
                </a:solidFill>
                <a:latin typeface="Century Gothic" panose="020B0502020202020204" pitchFamily="34" charset="0"/>
              </a:rPr>
              <a:t>so that</a:t>
            </a:r>
            <a:r>
              <a:rPr lang="en-GB" dirty="0">
                <a:solidFill>
                  <a:schemeClr val="accent1"/>
                </a:solidFill>
                <a:latin typeface="Century Gothic" panose="020B0502020202020204" pitchFamily="34" charset="0"/>
              </a:rPr>
              <a:t> it is not contaminated</a:t>
            </a:r>
          </a:p>
          <a:p>
            <a:pPr marL="285750" indent="-285750" algn="l">
              <a:spcAft>
                <a:spcPts val="0"/>
              </a:spcAft>
              <a:buFont typeface="Arial" panose="020B0604020202020204" pitchFamily="34" charset="0"/>
              <a:buChar char="•"/>
            </a:pPr>
            <a:endParaRPr lang="en-GB" sz="1800" b="0" i="0" dirty="0">
              <a:solidFill>
                <a:schemeClr val="accent1"/>
              </a:solidFill>
              <a:effectLst/>
              <a:latin typeface="Century Gothic" panose="020B0502020202020204" pitchFamily="34" charset="0"/>
            </a:endParaRPr>
          </a:p>
          <a:p>
            <a:pPr marL="285750" indent="-285750">
              <a:buFont typeface="Arial" panose="020B0604020202020204" pitchFamily="34" charset="0"/>
              <a:buChar char="•"/>
            </a:pPr>
            <a:r>
              <a:rPr lang="en-GB" sz="1800" b="0" i="0" dirty="0">
                <a:solidFill>
                  <a:schemeClr val="accent1"/>
                </a:solidFill>
                <a:effectLst/>
                <a:latin typeface="Century Gothic" panose="020B0502020202020204" pitchFamily="34" charset="0"/>
              </a:rPr>
              <a:t>Lid of agar dish </a:t>
            </a:r>
            <a:r>
              <a:rPr lang="en-GB" dirty="0">
                <a:solidFill>
                  <a:schemeClr val="accent1"/>
                </a:solidFill>
                <a:latin typeface="Century Gothic" panose="020B0502020202020204" pitchFamily="34" charset="0"/>
              </a:rPr>
              <a:t>must be </a:t>
            </a:r>
            <a:r>
              <a:rPr lang="en-GB" b="1" dirty="0">
                <a:solidFill>
                  <a:schemeClr val="accent1"/>
                </a:solidFill>
                <a:latin typeface="Century Gothic" panose="020B0502020202020204" pitchFamily="34" charset="0"/>
              </a:rPr>
              <a:t>secured with tape </a:t>
            </a:r>
            <a:r>
              <a:rPr lang="en-GB" dirty="0">
                <a:solidFill>
                  <a:schemeClr val="accent1"/>
                </a:solidFill>
                <a:latin typeface="Century Gothic" panose="020B0502020202020204" pitchFamily="34" charset="0"/>
              </a:rPr>
              <a:t>and stored </a:t>
            </a:r>
            <a:r>
              <a:rPr lang="en-GB" b="1" dirty="0">
                <a:solidFill>
                  <a:schemeClr val="accent1"/>
                </a:solidFill>
                <a:latin typeface="Century Gothic" panose="020B0502020202020204" pitchFamily="34" charset="0"/>
              </a:rPr>
              <a:t>upside down </a:t>
            </a:r>
            <a:r>
              <a:rPr lang="en-GB" sz="1800" u="sng" dirty="0">
                <a:solidFill>
                  <a:schemeClr val="accent1"/>
                </a:solidFill>
                <a:latin typeface="Century Gothic" panose="020B0502020202020204" pitchFamily="34" charset="0"/>
              </a:rPr>
              <a:t>so that</a:t>
            </a:r>
            <a:r>
              <a:rPr lang="en-GB" sz="1800" dirty="0">
                <a:solidFill>
                  <a:schemeClr val="accent1"/>
                </a:solidFill>
                <a:latin typeface="Century Gothic" panose="020B0502020202020204" pitchFamily="34" charset="0"/>
              </a:rPr>
              <a:t> there is no contamination of microorganisms into the air and to prevent condensation of water which may damage the culture</a:t>
            </a:r>
          </a:p>
        </p:txBody>
      </p:sp>
    </p:spTree>
    <p:extLst>
      <p:ext uri="{BB962C8B-B14F-4D97-AF65-F5344CB8AC3E}">
        <p14:creationId xmlns:p14="http://schemas.microsoft.com/office/powerpoint/2010/main" val="1485943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5FF9A3-E850-2C01-5A53-E57A14F041F9}"/>
              </a:ext>
            </a:extLst>
          </p:cNvPr>
          <p:cNvSpPr>
            <a:spLocks noGrp="1"/>
          </p:cNvSpPr>
          <p:nvPr>
            <p:ph type="title"/>
          </p:nvPr>
        </p:nvSpPr>
        <p:spPr/>
        <p:txBody>
          <a:bodyPr/>
          <a:lstStyle/>
          <a:p>
            <a:r>
              <a:rPr lang="en-GB" dirty="0">
                <a:latin typeface="Century Gothic" panose="020B0502020202020204" pitchFamily="34" charset="0"/>
              </a:rPr>
              <a:t>Risk Assessment</a:t>
            </a:r>
          </a:p>
        </p:txBody>
      </p:sp>
      <p:pic>
        <p:nvPicPr>
          <p:cNvPr id="4" name="Picture 3" descr="A close-up of a hazard warning sign&#10;&#10;Description automatically generated">
            <a:extLst>
              <a:ext uri="{FF2B5EF4-FFF2-40B4-BE49-F238E27FC236}">
                <a16:creationId xmlns:a16="http://schemas.microsoft.com/office/drawing/2014/main" id="{4FE1AD93-F41B-A3FE-9847-6B57A850C759}"/>
              </a:ext>
            </a:extLst>
          </p:cNvPr>
          <p:cNvPicPr>
            <a:picLocks noChangeAspect="1"/>
          </p:cNvPicPr>
          <p:nvPr/>
        </p:nvPicPr>
        <p:blipFill>
          <a:blip r:embed="rId2"/>
          <a:stretch>
            <a:fillRect/>
          </a:stretch>
        </p:blipFill>
        <p:spPr>
          <a:xfrm>
            <a:off x="3205565" y="901876"/>
            <a:ext cx="8183923" cy="5776887"/>
          </a:xfrm>
          <a:prstGeom prst="rect">
            <a:avLst/>
          </a:prstGeom>
          <a:ln>
            <a:solidFill>
              <a:schemeClr val="tx1"/>
            </a:solidFill>
          </a:ln>
        </p:spPr>
      </p:pic>
      <p:sp>
        <p:nvSpPr>
          <p:cNvPr id="6" name="TextBox 5">
            <a:extLst>
              <a:ext uri="{FF2B5EF4-FFF2-40B4-BE49-F238E27FC236}">
                <a16:creationId xmlns:a16="http://schemas.microsoft.com/office/drawing/2014/main" id="{E809547E-6DAF-EFB4-CC21-E0B611F8FBA2}"/>
              </a:ext>
            </a:extLst>
          </p:cNvPr>
          <p:cNvSpPr txBox="1"/>
          <p:nvPr/>
        </p:nvSpPr>
        <p:spPr>
          <a:xfrm>
            <a:off x="451412" y="886785"/>
            <a:ext cx="2488558" cy="2585323"/>
          </a:xfrm>
          <a:prstGeom prst="rect">
            <a:avLst/>
          </a:prstGeom>
          <a:noFill/>
        </p:spPr>
        <p:txBody>
          <a:bodyPr wrap="square">
            <a:spAutoFit/>
          </a:bodyPr>
          <a:lstStyle/>
          <a:p>
            <a:pPr marL="342900" indent="-342900">
              <a:buFont typeface="Arial" panose="020B0604020202020204" pitchFamily="34" charset="0"/>
              <a:buChar char="•"/>
            </a:pPr>
            <a:r>
              <a:rPr lang="en-GB" sz="1800" b="1" i="0" dirty="0">
                <a:solidFill>
                  <a:srgbClr val="000000"/>
                </a:solidFill>
                <a:effectLst/>
                <a:latin typeface="Century Gothic" panose="020B0502020202020204" pitchFamily="34" charset="0"/>
              </a:rPr>
              <a:t>A risk assessment </a:t>
            </a:r>
            <a:r>
              <a:rPr lang="en-GB" sz="1800" b="0" i="0" dirty="0">
                <a:solidFill>
                  <a:srgbClr val="000000"/>
                </a:solidFill>
                <a:effectLst/>
                <a:latin typeface="Century Gothic" panose="020B0502020202020204" pitchFamily="34" charset="0"/>
              </a:rPr>
              <a:t>must be completed for this practical</a:t>
            </a:r>
          </a:p>
          <a:p>
            <a:pPr marL="342900" indent="-342900">
              <a:buFont typeface="Arial" panose="020B0604020202020204" pitchFamily="34" charset="0"/>
              <a:buChar char="•"/>
            </a:pPr>
            <a:endParaRPr lang="en-GB" dirty="0">
              <a:solidFill>
                <a:srgbClr val="000000"/>
              </a:solidFill>
              <a:latin typeface="Century Gothic" panose="020B0502020202020204" pitchFamily="34" charset="0"/>
            </a:endParaRPr>
          </a:p>
          <a:p>
            <a:pPr marL="342900" indent="-342900">
              <a:buFont typeface="Arial" panose="020B0604020202020204" pitchFamily="34" charset="0"/>
              <a:buChar char="•"/>
            </a:pPr>
            <a:endParaRPr lang="en-GB" sz="1800" b="0" i="0" dirty="0">
              <a:solidFill>
                <a:srgbClr val="000000"/>
              </a:solidFill>
              <a:effectLst/>
              <a:latin typeface="Century Gothic" panose="020B0502020202020204" pitchFamily="34" charset="0"/>
            </a:endParaRPr>
          </a:p>
          <a:p>
            <a:pPr marL="342900" indent="-342900">
              <a:buFont typeface="Arial" panose="020B0604020202020204" pitchFamily="34" charset="0"/>
              <a:buChar char="•"/>
            </a:pPr>
            <a:r>
              <a:rPr lang="en-GB" sz="1800" dirty="0">
                <a:solidFill>
                  <a:srgbClr val="000000"/>
                </a:solidFill>
                <a:latin typeface="Century Gothic" panose="020B0502020202020204" pitchFamily="34" charset="0"/>
              </a:rPr>
              <a:t>The template risk assessment can be </a:t>
            </a:r>
            <a:r>
              <a:rPr lang="en-GB" sz="1800" dirty="0">
                <a:latin typeface="Century Gothic" panose="020B0502020202020204" pitchFamily="34" charset="0"/>
              </a:rPr>
              <a:t>found </a:t>
            </a:r>
            <a:r>
              <a:rPr lang="en-GB" sz="1800" dirty="0">
                <a:solidFill>
                  <a:schemeClr val="accent1"/>
                </a:solidFill>
                <a:latin typeface="Century Gothic" panose="020B0502020202020204" pitchFamily="34" charset="0"/>
                <a:hlinkClick r:id="rId3">
                  <a:extLst>
                    <a:ext uri="{A12FA001-AC4F-418D-AE19-62706E023703}">
                      <ahyp:hlinkClr xmlns:ahyp="http://schemas.microsoft.com/office/drawing/2018/hyperlinkcolor" val="tx"/>
                    </a:ext>
                  </a:extLst>
                </a:hlinkClick>
              </a:rPr>
              <a:t>here</a:t>
            </a:r>
            <a:r>
              <a:rPr lang="en-GB" sz="1800" dirty="0">
                <a:latin typeface="Century Gothic" panose="020B0502020202020204" pitchFamily="34" charset="0"/>
              </a:rPr>
              <a:t>.</a:t>
            </a:r>
            <a:endParaRPr lang="en-GB" sz="1800" b="0" i="0" dirty="0">
              <a:effectLst/>
              <a:latin typeface="Century Gothic" panose="020B0502020202020204" pitchFamily="34" charset="0"/>
            </a:endParaRPr>
          </a:p>
        </p:txBody>
      </p:sp>
    </p:spTree>
    <p:extLst>
      <p:ext uri="{BB962C8B-B14F-4D97-AF65-F5344CB8AC3E}">
        <p14:creationId xmlns:p14="http://schemas.microsoft.com/office/powerpoint/2010/main" val="41309763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ADA5D-EF3B-BD4E-93D1-EBAA704F36FE}"/>
              </a:ext>
            </a:extLst>
          </p:cNvPr>
          <p:cNvSpPr>
            <a:spLocks noGrp="1"/>
          </p:cNvSpPr>
          <p:nvPr>
            <p:ph type="title"/>
          </p:nvPr>
        </p:nvSpPr>
        <p:spPr/>
        <p:txBody>
          <a:bodyPr/>
          <a:lstStyle/>
          <a:p>
            <a:r>
              <a:rPr lang="en-US">
                <a:latin typeface="Century Gothic" panose="020B0502020202020204" pitchFamily="34" charset="0"/>
              </a:rPr>
              <a:t>Aseptic Technique Practical</a:t>
            </a:r>
          </a:p>
        </p:txBody>
      </p:sp>
      <p:sp>
        <p:nvSpPr>
          <p:cNvPr id="3" name="TextBox 2">
            <a:extLst>
              <a:ext uri="{FF2B5EF4-FFF2-40B4-BE49-F238E27FC236}">
                <a16:creationId xmlns:a16="http://schemas.microsoft.com/office/drawing/2014/main" id="{D8C055AC-EBD6-F04D-A144-AF4CE08268B0}"/>
              </a:ext>
            </a:extLst>
          </p:cNvPr>
          <p:cNvSpPr txBox="1"/>
          <p:nvPr/>
        </p:nvSpPr>
        <p:spPr>
          <a:xfrm>
            <a:off x="540000" y="1224642"/>
            <a:ext cx="10022253" cy="1569660"/>
          </a:xfrm>
          <a:prstGeom prst="rect">
            <a:avLst/>
          </a:prstGeom>
          <a:noFill/>
        </p:spPr>
        <p:txBody>
          <a:bodyPr wrap="square" rtlCol="0">
            <a:spAutoFit/>
          </a:bodyPr>
          <a:lstStyle/>
          <a:p>
            <a:r>
              <a:rPr lang="en-GB" sz="2400">
                <a:latin typeface="Century Gothic" panose="020B0502020202020204" pitchFamily="34" charset="0"/>
              </a:rPr>
              <a:t>Follow the instructions on the practical sheet to carry out the experiment. </a:t>
            </a:r>
          </a:p>
          <a:p>
            <a:endParaRPr lang="en-US" sz="2400"/>
          </a:p>
          <a:p>
            <a:endParaRPr lang="en-US" sz="2400"/>
          </a:p>
        </p:txBody>
      </p:sp>
      <p:pic>
        <p:nvPicPr>
          <p:cNvPr id="5" name="Picture 4" descr="A hand holding a clear glass&#10;&#10;Description automatically generated with low confidence">
            <a:extLst>
              <a:ext uri="{FF2B5EF4-FFF2-40B4-BE49-F238E27FC236}">
                <a16:creationId xmlns:a16="http://schemas.microsoft.com/office/drawing/2014/main" id="{CA6BCCEB-EEAE-B246-BE08-F8F020FA71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73457" y="2320857"/>
            <a:ext cx="4045085" cy="4045085"/>
          </a:xfrm>
          <a:prstGeom prst="rect">
            <a:avLst/>
          </a:prstGeom>
        </p:spPr>
      </p:pic>
    </p:spTree>
    <p:extLst>
      <p:ext uri="{BB962C8B-B14F-4D97-AF65-F5344CB8AC3E}">
        <p14:creationId xmlns:p14="http://schemas.microsoft.com/office/powerpoint/2010/main" val="4083761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B818DE-647A-1556-4F82-D63DC3E1C757}"/>
              </a:ext>
            </a:extLst>
          </p:cNvPr>
          <p:cNvSpPr>
            <a:spLocks noGrp="1"/>
          </p:cNvSpPr>
          <p:nvPr>
            <p:ph type="title"/>
          </p:nvPr>
        </p:nvSpPr>
        <p:spPr/>
        <p:txBody>
          <a:bodyPr/>
          <a:lstStyle/>
          <a:p>
            <a:r>
              <a:rPr lang="en-GB">
                <a:latin typeface="Century Gothic" panose="020B0502020202020204" pitchFamily="34" charset="0"/>
              </a:rPr>
              <a:t>Practical Activity</a:t>
            </a:r>
            <a:endParaRPr lang="en-GB" dirty="0">
              <a:latin typeface="Century Gothic" panose="020B0502020202020204" pitchFamily="34" charset="0"/>
            </a:endParaRPr>
          </a:p>
        </p:txBody>
      </p:sp>
      <p:sp>
        <p:nvSpPr>
          <p:cNvPr id="3" name="TextBox 2">
            <a:extLst>
              <a:ext uri="{FF2B5EF4-FFF2-40B4-BE49-F238E27FC236}">
                <a16:creationId xmlns:a16="http://schemas.microsoft.com/office/drawing/2014/main" id="{9610226E-A12D-814A-C246-9385B73071CF}"/>
              </a:ext>
            </a:extLst>
          </p:cNvPr>
          <p:cNvSpPr txBox="1"/>
          <p:nvPr/>
        </p:nvSpPr>
        <p:spPr>
          <a:xfrm>
            <a:off x="478287" y="885828"/>
            <a:ext cx="10869561" cy="3293209"/>
          </a:xfrm>
          <a:prstGeom prst="rect">
            <a:avLst/>
          </a:prstGeom>
          <a:noFill/>
        </p:spPr>
        <p:txBody>
          <a:bodyPr wrap="square" rtlCol="0">
            <a:spAutoFit/>
          </a:bodyPr>
          <a:lstStyle/>
          <a:p>
            <a:pPr marL="342900" indent="-342900">
              <a:buFont typeface="Arial" panose="020B0604020202020204" pitchFamily="34" charset="0"/>
              <a:buChar char="•"/>
            </a:pPr>
            <a:r>
              <a:rPr lang="en-US" sz="1600" dirty="0">
                <a:latin typeface="Century Gothic" panose="020B0502020202020204" pitchFamily="34" charset="0"/>
              </a:rPr>
              <a:t>This lesson contains a practical activity (either a whole class activity or a demonstration)</a:t>
            </a:r>
            <a:endParaRPr lang="en-US" sz="1600" b="0" i="0" dirty="0">
              <a:solidFill>
                <a:srgbClr val="000000"/>
              </a:solidFill>
              <a:effectLst/>
              <a:latin typeface="Century Gothic" panose="020B0502020202020204" pitchFamily="34" charset="0"/>
            </a:endParaRPr>
          </a:p>
          <a:p>
            <a:pPr marL="342900" indent="-342900">
              <a:buFont typeface="Arial" panose="020B0604020202020204" pitchFamily="34" charset="0"/>
              <a:buChar char="•"/>
            </a:pPr>
            <a:r>
              <a:rPr lang="en-GB" sz="1600" b="1" i="0" dirty="0">
                <a:solidFill>
                  <a:srgbClr val="000000"/>
                </a:solidFill>
                <a:effectLst/>
                <a:latin typeface="Century Gothic" panose="020B0502020202020204" pitchFamily="34" charset="0"/>
              </a:rPr>
              <a:t>A risk assessment </a:t>
            </a:r>
            <a:r>
              <a:rPr lang="en-GB" sz="1600" b="0" i="0" dirty="0">
                <a:solidFill>
                  <a:srgbClr val="000000"/>
                </a:solidFill>
                <a:effectLst/>
                <a:latin typeface="Century Gothic" panose="020B0502020202020204" pitchFamily="34" charset="0"/>
              </a:rPr>
              <a:t>must be completed for this practical</a:t>
            </a:r>
          </a:p>
          <a:p>
            <a:pPr marL="342900" indent="-342900">
              <a:buFont typeface="Arial" panose="020B0604020202020204" pitchFamily="34" charset="0"/>
              <a:buChar char="•"/>
            </a:pPr>
            <a:r>
              <a:rPr lang="en-GB" sz="1600" dirty="0">
                <a:solidFill>
                  <a:srgbClr val="000000"/>
                </a:solidFill>
                <a:latin typeface="Century Gothic" panose="020B0502020202020204" pitchFamily="34" charset="0"/>
              </a:rPr>
              <a:t>The template risk assessment can be </a:t>
            </a:r>
            <a:r>
              <a:rPr lang="en-GB" sz="1600" dirty="0">
                <a:latin typeface="Century Gothic" panose="020B0502020202020204" pitchFamily="34" charset="0"/>
              </a:rPr>
              <a:t>found </a:t>
            </a:r>
            <a:r>
              <a:rPr lang="en-GB" sz="1600" dirty="0">
                <a:solidFill>
                  <a:schemeClr val="accent1"/>
                </a:solidFill>
                <a:latin typeface="Century Gothic" panose="020B0502020202020204" pitchFamily="34" charset="0"/>
                <a:hlinkClick r:id="rId3">
                  <a:extLst>
                    <a:ext uri="{A12FA001-AC4F-418D-AE19-62706E023703}">
                      <ahyp:hlinkClr xmlns:ahyp="http://schemas.microsoft.com/office/drawing/2018/hyperlinkcolor" val="tx"/>
                    </a:ext>
                  </a:extLst>
                </a:hlinkClick>
              </a:rPr>
              <a:t>here</a:t>
            </a:r>
            <a:r>
              <a:rPr lang="en-GB" sz="1600" dirty="0">
                <a:latin typeface="Century Gothic" panose="020B0502020202020204" pitchFamily="34" charset="0"/>
              </a:rPr>
              <a:t>.</a:t>
            </a:r>
            <a:endParaRPr lang="en-GB" sz="1600" b="0" i="0" dirty="0">
              <a:effectLst/>
              <a:latin typeface="Century Gothic" panose="020B0502020202020204" pitchFamily="34" charset="0"/>
            </a:endParaRPr>
          </a:p>
          <a:p>
            <a:pPr marL="342900" indent="-342900">
              <a:buFont typeface="Arial" panose="020B0604020202020204" pitchFamily="34" charset="0"/>
              <a:buChar char="•"/>
            </a:pPr>
            <a:r>
              <a:rPr lang="en-GB" sz="1600" b="0" i="0" dirty="0">
                <a:solidFill>
                  <a:srgbClr val="000000"/>
                </a:solidFill>
                <a:effectLst/>
                <a:latin typeface="Century Gothic" panose="020B0502020202020204" pitchFamily="34" charset="0"/>
              </a:rPr>
              <a:t>The risk assessment should be specific to the class involved and written only by the teaching member of staff</a:t>
            </a:r>
            <a:endParaRPr lang="en-GB" sz="1600" dirty="0">
              <a:solidFill>
                <a:srgbClr val="000000"/>
              </a:solidFill>
              <a:latin typeface="Century Gothic" panose="020B0502020202020204" pitchFamily="34" charset="0"/>
            </a:endParaRPr>
          </a:p>
          <a:p>
            <a:pPr marL="342900" indent="-342900">
              <a:buFont typeface="Arial" panose="020B0604020202020204" pitchFamily="34" charset="0"/>
              <a:buChar char="•"/>
            </a:pPr>
            <a:r>
              <a:rPr lang="en-GB" sz="1600" b="0" i="0" dirty="0">
                <a:solidFill>
                  <a:srgbClr val="000000"/>
                </a:solidFill>
                <a:effectLst/>
                <a:latin typeface="Century Gothic" panose="020B0502020202020204" pitchFamily="34" charset="0"/>
              </a:rPr>
              <a:t>The risk assessment should refer to the current CLEAPSS </a:t>
            </a:r>
            <a:r>
              <a:rPr lang="en-GB" sz="1600" b="1" i="0" dirty="0" err="1">
                <a:solidFill>
                  <a:srgbClr val="000000"/>
                </a:solidFill>
                <a:effectLst/>
                <a:latin typeface="Century Gothic" panose="020B0502020202020204" pitchFamily="34" charset="0"/>
              </a:rPr>
              <a:t>Hazcards</a:t>
            </a:r>
            <a:r>
              <a:rPr lang="en-GB" sz="1600" b="0" i="0" dirty="0">
                <a:solidFill>
                  <a:srgbClr val="000000"/>
                </a:solidFill>
                <a:effectLst/>
                <a:latin typeface="Century Gothic" panose="020B0502020202020204" pitchFamily="34" charset="0"/>
              </a:rPr>
              <a:t> for all chemicals used in the practical for safety and disposal notes. </a:t>
            </a:r>
          </a:p>
          <a:p>
            <a:pPr marL="342900" indent="-342900">
              <a:buFont typeface="Arial" panose="020B0604020202020204" pitchFamily="34" charset="0"/>
              <a:buChar char="•"/>
            </a:pPr>
            <a:r>
              <a:rPr lang="en-GB" sz="1600" b="0" i="0" dirty="0">
                <a:solidFill>
                  <a:srgbClr val="000000"/>
                </a:solidFill>
                <a:effectLst/>
                <a:latin typeface="Century Gothic" panose="020B0502020202020204" pitchFamily="34" charset="0"/>
              </a:rPr>
              <a:t>A list of chemicals used can be found in the Practical Guide</a:t>
            </a:r>
          </a:p>
          <a:p>
            <a:pPr marL="342900" indent="-342900">
              <a:buFont typeface="Arial" panose="020B0604020202020204" pitchFamily="34" charset="0"/>
              <a:buChar char="•"/>
            </a:pPr>
            <a:r>
              <a:rPr lang="en-GB" sz="1600" b="0" i="0" dirty="0">
                <a:solidFill>
                  <a:srgbClr val="000000"/>
                </a:solidFill>
                <a:effectLst/>
                <a:latin typeface="Century Gothic" panose="020B0502020202020204" pitchFamily="34" charset="0"/>
              </a:rPr>
              <a:t>It is good practice for students to wear safety spectacles during all class practicals and demonstrations</a:t>
            </a:r>
          </a:p>
          <a:p>
            <a:endParaRPr lang="en-US" sz="1600" dirty="0">
              <a:latin typeface="Century Gothic" panose="020B0502020202020204" pitchFamily="34" charset="0"/>
            </a:endParaRPr>
          </a:p>
          <a:p>
            <a:r>
              <a:rPr lang="en-US" sz="1600" dirty="0">
                <a:latin typeface="Century Gothic" panose="020B0502020202020204" pitchFamily="34" charset="0"/>
              </a:rPr>
              <a:t>Thank you for reading! </a:t>
            </a:r>
          </a:p>
          <a:p>
            <a:endParaRPr lang="en-US" sz="1600" b="1" dirty="0">
              <a:latin typeface="Century Gothic" panose="020B0502020202020204" pitchFamily="34" charset="0"/>
            </a:endParaRPr>
          </a:p>
          <a:p>
            <a:r>
              <a:rPr lang="en-US" sz="1600" b="1" dirty="0">
                <a:latin typeface="Century Gothic" panose="020B0502020202020204" pitchFamily="34" charset="0"/>
              </a:rPr>
              <a:t>The Science Mastery Team</a:t>
            </a:r>
          </a:p>
        </p:txBody>
      </p:sp>
      <p:pic>
        <p:nvPicPr>
          <p:cNvPr id="5" name="Picture 4">
            <a:extLst>
              <a:ext uri="{FF2B5EF4-FFF2-40B4-BE49-F238E27FC236}">
                <a16:creationId xmlns:a16="http://schemas.microsoft.com/office/drawing/2014/main" id="{3F8266AC-5E7E-51F0-0D97-FFC63321C383}"/>
              </a:ext>
            </a:extLst>
          </p:cNvPr>
          <p:cNvPicPr>
            <a:picLocks noChangeAspect="1"/>
          </p:cNvPicPr>
          <p:nvPr/>
        </p:nvPicPr>
        <p:blipFill>
          <a:blip r:embed="rId4"/>
          <a:stretch>
            <a:fillRect/>
          </a:stretch>
        </p:blipFill>
        <p:spPr>
          <a:xfrm>
            <a:off x="7327894" y="3866231"/>
            <a:ext cx="4029917" cy="2850330"/>
          </a:xfrm>
          <a:prstGeom prst="rect">
            <a:avLst/>
          </a:prstGeom>
          <a:ln>
            <a:solidFill>
              <a:schemeClr val="tx1"/>
            </a:solidFill>
          </a:ln>
        </p:spPr>
      </p:pic>
    </p:spTree>
    <p:extLst>
      <p:ext uri="{BB962C8B-B14F-4D97-AF65-F5344CB8AC3E}">
        <p14:creationId xmlns:p14="http://schemas.microsoft.com/office/powerpoint/2010/main" val="25582441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540001" y="1080000"/>
            <a:ext cx="10358154" cy="5970865"/>
          </a:xfrm>
          <a:prstGeom prst="rect">
            <a:avLst/>
          </a:prstGeom>
          <a:noFill/>
        </p:spPr>
        <p:txBody>
          <a:bodyPr wrap="square" lIns="0" tIns="0" rIns="0" bIns="0" rtlCol="0" anchor="t">
            <a:spAutoFit/>
          </a:bodyPr>
          <a:lstStyle/>
          <a:p>
            <a:pPr marL="457200" indent="-457200">
              <a:buFont typeface="+mj-lt"/>
              <a:buAutoNum type="arabicPeriod"/>
            </a:pPr>
            <a:r>
              <a:rPr lang="en-GB" sz="2400">
                <a:latin typeface="Century Gothic" panose="020B0502020202020204" pitchFamily="34" charset="0"/>
              </a:rPr>
              <a:t>Which best explains why the aseptic technique is used?</a:t>
            </a:r>
          </a:p>
          <a:p>
            <a:pPr marL="457200" indent="-457200">
              <a:buFont typeface="Wingdings" pitchFamily="2" charset="2"/>
              <a:buChar char="q"/>
            </a:pPr>
            <a:r>
              <a:rPr lang="en-GB" sz="2400">
                <a:latin typeface="Century Gothic" panose="020B0502020202020204" pitchFamily="34" charset="0"/>
              </a:rPr>
              <a:t>A. To ensure that there is no contamination when preparing a culture</a:t>
            </a:r>
          </a:p>
          <a:p>
            <a:pPr marL="457200" indent="-457200">
              <a:buFont typeface="Wingdings" pitchFamily="2" charset="2"/>
              <a:buChar char="q"/>
            </a:pPr>
            <a:r>
              <a:rPr lang="en-GB" sz="2400">
                <a:latin typeface="Century Gothic" panose="020B0502020202020204" pitchFamily="34" charset="0"/>
              </a:rPr>
              <a:t>B. To ensure that the Petri dish is clean</a:t>
            </a:r>
          </a:p>
          <a:p>
            <a:pPr marL="457200" indent="-457200">
              <a:buFont typeface="Wingdings" pitchFamily="2" charset="2"/>
              <a:buChar char="q"/>
            </a:pPr>
            <a:r>
              <a:rPr lang="en-GB" sz="2400">
                <a:latin typeface="Century Gothic" panose="020B0502020202020204" pitchFamily="34" charset="0"/>
              </a:rPr>
              <a:t>C. To ensure that all microorganisms are allowed to grow</a:t>
            </a:r>
          </a:p>
          <a:p>
            <a:endParaRPr lang="en-GB" sz="2400">
              <a:latin typeface="Century Gothic" panose="020B0502020202020204" pitchFamily="34" charset="0"/>
            </a:endParaRPr>
          </a:p>
          <a:p>
            <a:pPr marL="457200" indent="-457200"/>
            <a:r>
              <a:rPr lang="en-GB" sz="2400">
                <a:latin typeface="Century Gothic" panose="020B0502020202020204" pitchFamily="34" charset="0"/>
              </a:rPr>
              <a:t>2. 	Which is </a:t>
            </a:r>
            <a:r>
              <a:rPr lang="en-GB" sz="2400" b="1">
                <a:latin typeface="Century Gothic" panose="020B0502020202020204" pitchFamily="34" charset="0"/>
              </a:rPr>
              <a:t>not</a:t>
            </a:r>
            <a:r>
              <a:rPr lang="en-GB" sz="2400">
                <a:latin typeface="Century Gothic" panose="020B0502020202020204" pitchFamily="34" charset="0"/>
              </a:rPr>
              <a:t> a feature of the aseptic technique?</a:t>
            </a:r>
          </a:p>
          <a:p>
            <a:pPr marL="457200" indent="-457200">
              <a:buFont typeface="Wingdings" pitchFamily="2" charset="2"/>
              <a:buChar char="q"/>
            </a:pPr>
            <a:r>
              <a:rPr lang="en-GB" sz="2400">
                <a:latin typeface="Century Gothic" panose="020B0502020202020204" pitchFamily="34" charset="0"/>
              </a:rPr>
              <a:t>A. Sterilising the inoculating loop using a flame</a:t>
            </a:r>
          </a:p>
          <a:p>
            <a:pPr marL="457200" indent="-457200">
              <a:buFont typeface="Wingdings" pitchFamily="2" charset="2"/>
              <a:buChar char="q"/>
            </a:pPr>
            <a:r>
              <a:rPr lang="en-GB" sz="2400">
                <a:latin typeface="Century Gothic" panose="020B0502020202020204" pitchFamily="34" charset="0"/>
              </a:rPr>
              <a:t>B. Securing the Petri dish lid by making an airtight seal</a:t>
            </a:r>
          </a:p>
          <a:p>
            <a:pPr marL="457200" indent="-457200">
              <a:buFont typeface="Wingdings" pitchFamily="2" charset="2"/>
              <a:buChar char="q"/>
            </a:pPr>
            <a:r>
              <a:rPr lang="en-GB" sz="2400">
                <a:latin typeface="Century Gothic" panose="020B0502020202020204" pitchFamily="34" charset="0"/>
              </a:rPr>
              <a:t>C. Sterilising the agar before use </a:t>
            </a:r>
          </a:p>
          <a:p>
            <a:pPr marL="457200" indent="-457200">
              <a:buFont typeface="Wingdings" pitchFamily="2" charset="2"/>
              <a:buChar char="q"/>
            </a:pPr>
            <a:endParaRPr lang="en-GB" sz="2400">
              <a:latin typeface="Century Gothic" panose="020B0502020202020204" pitchFamily="34" charset="0"/>
            </a:endParaRPr>
          </a:p>
          <a:p>
            <a:r>
              <a:rPr lang="en-GB" sz="2400">
                <a:latin typeface="Century Gothic" panose="020B0502020202020204" pitchFamily="34" charset="0"/>
              </a:rPr>
              <a:t>3. What is the function of the agar in a Petri dish?</a:t>
            </a:r>
          </a:p>
          <a:p>
            <a:pPr marL="457200" indent="-457200">
              <a:buFont typeface="Wingdings" pitchFamily="2" charset="2"/>
              <a:buChar char="q"/>
            </a:pPr>
            <a:r>
              <a:rPr lang="en-GB" sz="2400">
                <a:latin typeface="Century Gothic"/>
              </a:rPr>
              <a:t>A. To provide nutrients</a:t>
            </a:r>
          </a:p>
          <a:p>
            <a:pPr marL="457200" indent="-457200">
              <a:buFont typeface="Wingdings" pitchFamily="2" charset="2"/>
              <a:buChar char="q"/>
            </a:pPr>
            <a:r>
              <a:rPr lang="en-GB" sz="2400">
                <a:latin typeface="Century Gothic" panose="020B0502020202020204" pitchFamily="34" charset="0"/>
              </a:rPr>
              <a:t>B. To sterilise the petri dish</a:t>
            </a:r>
          </a:p>
          <a:p>
            <a:pPr marL="457200" indent="-457200">
              <a:buFont typeface="Wingdings" pitchFamily="2" charset="2"/>
              <a:buChar char="q"/>
            </a:pPr>
            <a:r>
              <a:rPr lang="en-GB" sz="2400">
                <a:latin typeface="Century Gothic" panose="020B0502020202020204" pitchFamily="34" charset="0"/>
              </a:rPr>
              <a:t>C. To destroy any microorganisms</a:t>
            </a:r>
          </a:p>
          <a:p>
            <a:pPr marL="457200" indent="-457200"/>
            <a:endParaRPr lang="en-GB" sz="2800">
              <a:latin typeface="Century Gothic" panose="020B0502020202020204" pitchFamily="34" charset="0"/>
            </a:endParaRPr>
          </a:p>
        </p:txBody>
      </p:sp>
      <p:sp>
        <p:nvSpPr>
          <p:cNvPr id="2" name="Title 1">
            <a:extLst>
              <a:ext uri="{FF2B5EF4-FFF2-40B4-BE49-F238E27FC236}">
                <a16:creationId xmlns:a16="http://schemas.microsoft.com/office/drawing/2014/main" id="{063DA025-EDA1-8643-9341-8D8B0D408EE6}"/>
              </a:ext>
            </a:extLst>
          </p:cNvPr>
          <p:cNvSpPr>
            <a:spLocks noGrp="1"/>
          </p:cNvSpPr>
          <p:nvPr>
            <p:ph type="title"/>
          </p:nvPr>
        </p:nvSpPr>
        <p:spPr/>
        <p:txBody>
          <a:bodyPr>
            <a:normAutofit/>
          </a:bodyPr>
          <a:lstStyle/>
          <a:p>
            <a:r>
              <a:rPr lang="en-GB">
                <a:latin typeface="Century Gothic" panose="020B0502020202020204" pitchFamily="34" charset="0"/>
              </a:rPr>
              <a:t>Answer the questions below.</a:t>
            </a:r>
          </a:p>
        </p:txBody>
      </p:sp>
      <p:sp>
        <p:nvSpPr>
          <p:cNvPr id="25" name="TextBox 15">
            <a:extLst>
              <a:ext uri="{FF2B5EF4-FFF2-40B4-BE49-F238E27FC236}">
                <a16:creationId xmlns:a16="http://schemas.microsoft.com/office/drawing/2014/main" id="{9A2978FE-89EB-484D-BD59-56AD713DC92A}"/>
              </a:ext>
            </a:extLst>
          </p:cNvPr>
          <p:cNvSpPr txBox="1"/>
          <p:nvPr/>
        </p:nvSpPr>
        <p:spPr>
          <a:xfrm>
            <a:off x="445118" y="1177401"/>
            <a:ext cx="414352" cy="6463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600" b="1">
                <a:solidFill>
                  <a:schemeClr val="accent1"/>
                </a:solidFill>
              </a:rPr>
              <a:t>✓</a:t>
            </a:r>
          </a:p>
        </p:txBody>
      </p:sp>
      <p:sp>
        <p:nvSpPr>
          <p:cNvPr id="26" name="TextBox 15">
            <a:extLst>
              <a:ext uri="{FF2B5EF4-FFF2-40B4-BE49-F238E27FC236}">
                <a16:creationId xmlns:a16="http://schemas.microsoft.com/office/drawing/2014/main" id="{3B4A567C-37D2-DC4E-B5E3-A0B76CD92DBC}"/>
              </a:ext>
            </a:extLst>
          </p:cNvPr>
          <p:cNvSpPr txBox="1"/>
          <p:nvPr/>
        </p:nvSpPr>
        <p:spPr>
          <a:xfrm>
            <a:off x="445118" y="3757002"/>
            <a:ext cx="414352" cy="6463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600" b="1">
                <a:solidFill>
                  <a:schemeClr val="accent1"/>
                </a:solidFill>
              </a:rPr>
              <a:t>✓</a:t>
            </a:r>
          </a:p>
        </p:txBody>
      </p:sp>
      <p:sp>
        <p:nvSpPr>
          <p:cNvPr id="27" name="TextBox 15">
            <a:extLst>
              <a:ext uri="{FF2B5EF4-FFF2-40B4-BE49-F238E27FC236}">
                <a16:creationId xmlns:a16="http://schemas.microsoft.com/office/drawing/2014/main" id="{C3415910-C1C8-CD4D-B9B2-79B579948EB4}"/>
              </a:ext>
            </a:extLst>
          </p:cNvPr>
          <p:cNvSpPr txBox="1"/>
          <p:nvPr/>
        </p:nvSpPr>
        <p:spPr>
          <a:xfrm>
            <a:off x="445118" y="5195707"/>
            <a:ext cx="414352" cy="6463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600" b="1">
                <a:solidFill>
                  <a:schemeClr val="accent1"/>
                </a:solidFill>
              </a:rPr>
              <a:t>✓</a:t>
            </a:r>
          </a:p>
        </p:txBody>
      </p:sp>
    </p:spTree>
    <p:extLst>
      <p:ext uri="{BB962C8B-B14F-4D97-AF65-F5344CB8AC3E}">
        <p14:creationId xmlns:p14="http://schemas.microsoft.com/office/powerpoint/2010/main" val="4075178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bldP spid="27"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0F0A34-8226-A241-BB87-E02C0E43B851}"/>
              </a:ext>
            </a:extLst>
          </p:cNvPr>
          <p:cNvSpPr>
            <a:spLocks noGrp="1"/>
          </p:cNvSpPr>
          <p:nvPr>
            <p:ph type="title"/>
          </p:nvPr>
        </p:nvSpPr>
        <p:spPr/>
        <p:txBody>
          <a:bodyPr/>
          <a:lstStyle/>
          <a:p>
            <a:endParaRPr lang="en-US">
              <a:latin typeface="Century Gothic" panose="020B0502020202020204" pitchFamily="34" charset="0"/>
            </a:endParaRPr>
          </a:p>
        </p:txBody>
      </p:sp>
      <p:graphicFrame>
        <p:nvGraphicFramePr>
          <p:cNvPr id="3" name="Table 3">
            <a:extLst>
              <a:ext uri="{FF2B5EF4-FFF2-40B4-BE49-F238E27FC236}">
                <a16:creationId xmlns:a16="http://schemas.microsoft.com/office/drawing/2014/main" id="{2D1EACB4-F44A-B74F-9ED5-BE0F8D4E6DF6}"/>
              </a:ext>
            </a:extLst>
          </p:cNvPr>
          <p:cNvGraphicFramePr>
            <a:graphicFrameLocks noGrp="1"/>
          </p:cNvGraphicFramePr>
          <p:nvPr>
            <p:extLst>
              <p:ext uri="{D42A27DB-BD31-4B8C-83A1-F6EECF244321}">
                <p14:modId xmlns:p14="http://schemas.microsoft.com/office/powerpoint/2010/main" val="2533474716"/>
              </p:ext>
            </p:extLst>
          </p:nvPr>
        </p:nvGraphicFramePr>
        <p:xfrm>
          <a:off x="1496491" y="2232469"/>
          <a:ext cx="8128000" cy="2393061"/>
        </p:xfrm>
        <a:graphic>
          <a:graphicData uri="http://schemas.openxmlformats.org/drawingml/2006/table">
            <a:tbl>
              <a:tblPr firstRow="1" bandRow="1">
                <a:tableStyleId>{5940675A-B579-460E-94D1-54222C63F5DA}</a:tableStyleId>
              </a:tblPr>
              <a:tblGrid>
                <a:gridCol w="4064000">
                  <a:extLst>
                    <a:ext uri="{9D8B030D-6E8A-4147-A177-3AD203B41FA5}">
                      <a16:colId xmlns:a16="http://schemas.microsoft.com/office/drawing/2014/main" val="1642615921"/>
                    </a:ext>
                  </a:extLst>
                </a:gridCol>
                <a:gridCol w="4064000">
                  <a:extLst>
                    <a:ext uri="{9D8B030D-6E8A-4147-A177-3AD203B41FA5}">
                      <a16:colId xmlns:a16="http://schemas.microsoft.com/office/drawing/2014/main" val="3812992782"/>
                    </a:ext>
                  </a:extLst>
                </a:gridCol>
              </a:tblGrid>
              <a:tr h="785043">
                <a:tc gridSpan="2">
                  <a:txBody>
                    <a:bodyPr/>
                    <a:lstStyle/>
                    <a:p>
                      <a:r>
                        <a:rPr lang="en-US" sz="2800" dirty="0">
                          <a:latin typeface="Century Gothic" panose="020B0502020202020204" pitchFamily="34" charset="0"/>
                        </a:rPr>
                        <a:t>Lesson B3.1.3</a:t>
                      </a:r>
                    </a:p>
                  </a:txBody>
                  <a:tcPr/>
                </a:tc>
                <a:tc hMerge="1">
                  <a:txBody>
                    <a:bodyPr/>
                    <a:lstStyle/>
                    <a:p>
                      <a:endParaRPr lang="en-US">
                        <a:latin typeface="Century Gothic" panose="020B0502020202020204" pitchFamily="34" charset="0"/>
                      </a:endParaRPr>
                    </a:p>
                  </a:txBody>
                  <a:tcPr/>
                </a:tc>
                <a:extLst>
                  <a:ext uri="{0D108BD9-81ED-4DB2-BD59-A6C34878D82A}">
                    <a16:rowId xmlns:a16="http://schemas.microsoft.com/office/drawing/2014/main" val="3837581013"/>
                  </a:ext>
                </a:extLst>
              </a:tr>
              <a:tr h="785043">
                <a:tc>
                  <a:txBody>
                    <a:bodyPr/>
                    <a:lstStyle/>
                    <a:p>
                      <a:r>
                        <a:rPr lang="en-US">
                          <a:latin typeface="Century Gothic" panose="020B0502020202020204" pitchFamily="34" charset="0"/>
                        </a:rPr>
                        <a:t>What was good about this lesson?</a:t>
                      </a:r>
                    </a:p>
                  </a:txBody>
                  <a:tcPr/>
                </a:tc>
                <a:tc>
                  <a:txBody>
                    <a:bodyPr/>
                    <a:lstStyle/>
                    <a:p>
                      <a:r>
                        <a:rPr lang="en-US">
                          <a:latin typeface="Century Gothic" panose="020B0502020202020204" pitchFamily="34" charset="0"/>
                        </a:rPr>
                        <a:t>What can we do to improve this lesson?</a:t>
                      </a:r>
                    </a:p>
                  </a:txBody>
                  <a:tcPr/>
                </a:tc>
                <a:extLst>
                  <a:ext uri="{0D108BD9-81ED-4DB2-BD59-A6C34878D82A}">
                    <a16:rowId xmlns:a16="http://schemas.microsoft.com/office/drawing/2014/main" val="1645917218"/>
                  </a:ext>
                </a:extLst>
              </a:tr>
              <a:tr h="822975">
                <a:tc>
                  <a:txBody>
                    <a:bodyPr/>
                    <a:lstStyle/>
                    <a:p>
                      <a:endParaRPr lang="en-US">
                        <a:latin typeface="Century Gothic" panose="020B0502020202020204" pitchFamily="34" charset="0"/>
                      </a:endParaRPr>
                    </a:p>
                  </a:txBody>
                  <a:tcPr/>
                </a:tc>
                <a:tc>
                  <a:txBody>
                    <a:bodyPr/>
                    <a:lstStyle/>
                    <a:p>
                      <a:endParaRPr lang="en-US" dirty="0">
                        <a:latin typeface="Century Gothic" panose="020B0502020202020204" pitchFamily="34" charset="0"/>
                      </a:endParaRPr>
                    </a:p>
                  </a:txBody>
                  <a:tcPr/>
                </a:tc>
                <a:extLst>
                  <a:ext uri="{0D108BD9-81ED-4DB2-BD59-A6C34878D82A}">
                    <a16:rowId xmlns:a16="http://schemas.microsoft.com/office/drawing/2014/main" val="3362698623"/>
                  </a:ext>
                </a:extLst>
              </a:tr>
            </a:tbl>
          </a:graphicData>
        </a:graphic>
      </p:graphicFrame>
      <p:sp>
        <p:nvSpPr>
          <p:cNvPr id="4" name="TextBox 3">
            <a:extLst>
              <a:ext uri="{FF2B5EF4-FFF2-40B4-BE49-F238E27FC236}">
                <a16:creationId xmlns:a16="http://schemas.microsoft.com/office/drawing/2014/main" id="{0CA90EEB-C2F3-6E47-A765-96DB893579C0}"/>
              </a:ext>
            </a:extLst>
          </p:cNvPr>
          <p:cNvSpPr txBox="1"/>
          <p:nvPr/>
        </p:nvSpPr>
        <p:spPr>
          <a:xfrm>
            <a:off x="1305677" y="5152355"/>
            <a:ext cx="9685411" cy="1200329"/>
          </a:xfrm>
          <a:prstGeom prst="rect">
            <a:avLst/>
          </a:prstGeom>
          <a:noFill/>
        </p:spPr>
        <p:txBody>
          <a:bodyPr wrap="square" rtlCol="0">
            <a:spAutoFit/>
          </a:bodyPr>
          <a:lstStyle/>
          <a:p>
            <a:r>
              <a:rPr lang="en-US" sz="2400">
                <a:solidFill>
                  <a:schemeClr val="accent1"/>
                </a:solidFill>
                <a:latin typeface="Century Gothic" panose="020B0502020202020204" pitchFamily="34" charset="0"/>
                <a:hlinkClick r:id="rId3">
                  <a:extLst>
                    <a:ext uri="{A12FA001-AC4F-418D-AE19-62706E023703}">
                      <ahyp:hlinkClr xmlns:ahyp="http://schemas.microsoft.com/office/drawing/2018/hyperlinkcolor" val="tx"/>
                    </a:ext>
                  </a:extLst>
                </a:hlinkClick>
              </a:rPr>
              <a:t>Send us your feedback by clicking this link </a:t>
            </a:r>
          </a:p>
          <a:p>
            <a:r>
              <a:rPr lang="en-US" sz="2400">
                <a:latin typeface="Century Gothic" panose="020B0502020202020204" pitchFamily="34" charset="0"/>
              </a:rPr>
              <a:t>or by emailing </a:t>
            </a:r>
            <a:r>
              <a:rPr lang="en-US" sz="2400">
                <a:solidFill>
                  <a:schemeClr val="accent1"/>
                </a:solidFill>
                <a:latin typeface="Century Gothic" panose="020B0502020202020204" pitchFamily="34" charset="0"/>
                <a:hlinkClick r:id="rId4">
                  <a:extLst>
                    <a:ext uri="{A12FA001-AC4F-418D-AE19-62706E023703}">
                      <ahyp:hlinkClr xmlns:ahyp="http://schemas.microsoft.com/office/drawing/2018/hyperlinkcolor" val="tx"/>
                    </a:ext>
                  </a:extLst>
                </a:hlinkClick>
              </a:rPr>
              <a:t>sciencemastery@arkonline.org</a:t>
            </a:r>
            <a:endParaRPr lang="en-US" sz="2400">
              <a:solidFill>
                <a:schemeClr val="accent1"/>
              </a:solidFill>
              <a:latin typeface="Century Gothic" panose="020B0502020202020204" pitchFamily="34" charset="0"/>
            </a:endParaRPr>
          </a:p>
          <a:p>
            <a:r>
              <a:rPr lang="en-US" sz="2400">
                <a:latin typeface="Century Gothic" panose="020B0502020202020204" pitchFamily="34" charset="0"/>
              </a:rPr>
              <a:t>Thank you!</a:t>
            </a:r>
          </a:p>
        </p:txBody>
      </p:sp>
    </p:spTree>
    <p:extLst>
      <p:ext uri="{BB962C8B-B14F-4D97-AF65-F5344CB8AC3E}">
        <p14:creationId xmlns:p14="http://schemas.microsoft.com/office/powerpoint/2010/main" val="36122478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540000" y="864850"/>
            <a:ext cx="10916894" cy="5539978"/>
          </a:xfrm>
          <a:prstGeom prst="rect">
            <a:avLst/>
          </a:prstGeom>
          <a:noFill/>
        </p:spPr>
        <p:txBody>
          <a:bodyPr wrap="square" lIns="0" tIns="0" rIns="0" bIns="0" rtlCol="0">
            <a:spAutoFit/>
          </a:bodyPr>
          <a:lstStyle/>
          <a:p>
            <a:r>
              <a:rPr lang="en-GB" sz="2400" b="1">
                <a:latin typeface="Century Gothic" panose="020B0502020202020204" pitchFamily="34" charset="0"/>
              </a:rPr>
              <a:t>Answer the questions below.</a:t>
            </a:r>
          </a:p>
          <a:p>
            <a:pPr marL="457200" indent="-457200">
              <a:buAutoNum type="arabicPeriod"/>
            </a:pPr>
            <a:r>
              <a:rPr lang="en-GB" sz="2400">
                <a:latin typeface="Century Gothic" panose="020B0502020202020204" pitchFamily="34" charset="0"/>
              </a:rPr>
              <a:t>Describe the difference between eukaryotic and prokaryotic cells.</a:t>
            </a:r>
          </a:p>
          <a:p>
            <a:pPr marL="457200" indent="-457200">
              <a:buAutoNum type="arabicPeriod"/>
            </a:pPr>
            <a:endParaRPr lang="en-GB" sz="2400">
              <a:latin typeface="Century Gothic" panose="020B0502020202020204" pitchFamily="34" charset="0"/>
            </a:endParaRPr>
          </a:p>
          <a:p>
            <a:endParaRPr lang="en-GB" sz="2400">
              <a:latin typeface="Century Gothic" panose="020B0502020202020204" pitchFamily="34" charset="0"/>
            </a:endParaRPr>
          </a:p>
          <a:p>
            <a:pPr marL="457200" indent="-457200">
              <a:buAutoNum type="arabicPeriod" startAt="2"/>
            </a:pPr>
            <a:r>
              <a:rPr lang="en-GB" sz="2400">
                <a:latin typeface="Century Gothic" panose="020B0502020202020204" pitchFamily="34" charset="0"/>
              </a:rPr>
              <a:t>Describe the function of mitochondria in eukaryotic cells.</a:t>
            </a:r>
          </a:p>
          <a:p>
            <a:pPr marL="457200" indent="-457200">
              <a:buAutoNum type="arabicPeriod" startAt="2"/>
            </a:pPr>
            <a:endParaRPr lang="en-GB" sz="2400">
              <a:latin typeface="Century Gothic" panose="020B0502020202020204" pitchFamily="34" charset="0"/>
            </a:endParaRPr>
          </a:p>
          <a:p>
            <a:pPr marL="457200" indent="-457200">
              <a:buAutoNum type="arabicPeriod" startAt="2"/>
            </a:pPr>
            <a:endParaRPr lang="en-GB" sz="2400">
              <a:latin typeface="Century Gothic" panose="020B0502020202020204" pitchFamily="34" charset="0"/>
            </a:endParaRPr>
          </a:p>
          <a:p>
            <a:pPr marL="457200" indent="-457200">
              <a:buAutoNum type="arabicPeriod" startAt="2"/>
            </a:pPr>
            <a:r>
              <a:rPr lang="en-GB" sz="2400">
                <a:latin typeface="Century Gothic" panose="020B0502020202020204" pitchFamily="34" charset="0"/>
              </a:rPr>
              <a:t>Give an example of a eukaryotic and a prokaryotic cell.</a:t>
            </a:r>
          </a:p>
          <a:p>
            <a:pPr marL="457200" indent="-457200">
              <a:buAutoNum type="arabicPeriod" startAt="2"/>
            </a:pPr>
            <a:endParaRPr lang="en-GB" sz="2400">
              <a:latin typeface="Century Gothic" panose="020B0502020202020204" pitchFamily="34" charset="0"/>
            </a:endParaRPr>
          </a:p>
          <a:p>
            <a:pPr marL="457200" indent="-457200">
              <a:buAutoNum type="arabicPeriod" startAt="2"/>
            </a:pPr>
            <a:r>
              <a:rPr lang="en-GB" sz="2400">
                <a:latin typeface="Century Gothic" panose="020B0502020202020204" pitchFamily="34" charset="0"/>
              </a:rPr>
              <a:t>Describe the difference between unicellular and multicellular organisms.</a:t>
            </a:r>
          </a:p>
          <a:p>
            <a:pPr marL="457200" indent="-457200">
              <a:buAutoNum type="arabicPeriod" startAt="2"/>
            </a:pPr>
            <a:endParaRPr lang="en-GB" sz="2400">
              <a:latin typeface="Century Gothic" panose="020B0502020202020204" pitchFamily="34" charset="0"/>
            </a:endParaRPr>
          </a:p>
          <a:p>
            <a:pPr marL="457200" indent="-457200">
              <a:buAutoNum type="arabicPeriod" startAt="2"/>
            </a:pPr>
            <a:endParaRPr lang="en-GB" sz="2400">
              <a:latin typeface="Century Gothic" panose="020B0502020202020204" pitchFamily="34" charset="0"/>
            </a:endParaRPr>
          </a:p>
          <a:p>
            <a:pPr marL="457200" indent="-457200">
              <a:buAutoNum type="arabicPeriod" startAt="2"/>
            </a:pPr>
            <a:endParaRPr lang="en-GB" sz="2400">
              <a:latin typeface="Century Gothic" panose="020B0502020202020204" pitchFamily="34" charset="0"/>
            </a:endParaRPr>
          </a:p>
          <a:p>
            <a:pPr marL="457200" indent="-457200">
              <a:buAutoNum type="arabicPeriod" startAt="2"/>
            </a:pPr>
            <a:r>
              <a:rPr lang="en-GB" sz="2400">
                <a:latin typeface="Century Gothic" panose="020B0502020202020204" pitchFamily="34" charset="0"/>
              </a:rPr>
              <a:t>State an example of a unicellular organism.</a:t>
            </a:r>
          </a:p>
        </p:txBody>
      </p:sp>
      <p:sp>
        <p:nvSpPr>
          <p:cNvPr id="9" name="TextBox 8"/>
          <p:cNvSpPr txBox="1"/>
          <p:nvPr/>
        </p:nvSpPr>
        <p:spPr>
          <a:xfrm>
            <a:off x="989999" y="1546684"/>
            <a:ext cx="10755687" cy="738664"/>
          </a:xfrm>
          <a:prstGeom prst="rect">
            <a:avLst/>
          </a:prstGeom>
          <a:noFill/>
        </p:spPr>
        <p:txBody>
          <a:bodyPr wrap="square" lIns="0" tIns="0" rIns="0" bIns="0" rtlCol="0">
            <a:spAutoFit/>
          </a:bodyPr>
          <a:lstStyle/>
          <a:p>
            <a:r>
              <a:rPr lang="en-GB" sz="2400" b="1" dirty="0">
                <a:solidFill>
                  <a:schemeClr val="accent1"/>
                </a:solidFill>
                <a:latin typeface="Century Gothic" panose="020B0502020202020204" pitchFamily="34" charset="0"/>
              </a:rPr>
              <a:t>Eukaryotic cells contain a nucleus and membrane-bound organelles, prokaryotic cells contain DNA in a plasmid or loops in the cytoplasm.</a:t>
            </a:r>
          </a:p>
        </p:txBody>
      </p:sp>
      <p:sp>
        <p:nvSpPr>
          <p:cNvPr id="3" name="Title 2">
            <a:extLst>
              <a:ext uri="{FF2B5EF4-FFF2-40B4-BE49-F238E27FC236}">
                <a16:creationId xmlns:a16="http://schemas.microsoft.com/office/drawing/2014/main" id="{24C00108-A306-9E49-AD66-5067E94AA0BD}"/>
              </a:ext>
            </a:extLst>
          </p:cNvPr>
          <p:cNvSpPr>
            <a:spLocks noGrp="1"/>
          </p:cNvSpPr>
          <p:nvPr>
            <p:ph type="title"/>
          </p:nvPr>
        </p:nvSpPr>
        <p:spPr/>
        <p:txBody>
          <a:bodyPr>
            <a:normAutofit/>
          </a:bodyPr>
          <a:lstStyle/>
          <a:p>
            <a:r>
              <a:rPr lang="en-GB" u="sng">
                <a:latin typeface="Century Gothic" panose="020B0502020202020204" pitchFamily="34" charset="0"/>
              </a:rPr>
              <a:t>Aseptic Technique</a:t>
            </a:r>
          </a:p>
        </p:txBody>
      </p:sp>
      <p:sp>
        <p:nvSpPr>
          <p:cNvPr id="10" name="TextBox 9"/>
          <p:cNvSpPr txBox="1"/>
          <p:nvPr/>
        </p:nvSpPr>
        <p:spPr>
          <a:xfrm>
            <a:off x="989999" y="2700609"/>
            <a:ext cx="10466895" cy="738664"/>
          </a:xfrm>
          <a:prstGeom prst="rect">
            <a:avLst/>
          </a:prstGeom>
          <a:noFill/>
        </p:spPr>
        <p:txBody>
          <a:bodyPr wrap="square" lIns="0" tIns="0" rIns="0" bIns="0" rtlCol="0">
            <a:spAutoFit/>
          </a:bodyPr>
          <a:lstStyle/>
          <a:p>
            <a:r>
              <a:rPr lang="en-GB" sz="2400" b="1">
                <a:solidFill>
                  <a:schemeClr val="accent1"/>
                </a:solidFill>
                <a:latin typeface="Century Gothic" panose="020B0502020202020204" pitchFamily="34" charset="0"/>
              </a:rPr>
              <a:t>They are the site of aerobic respiration, which releases energy for the cell.</a:t>
            </a:r>
          </a:p>
        </p:txBody>
      </p:sp>
      <p:sp>
        <p:nvSpPr>
          <p:cNvPr id="8" name="TextBox 7">
            <a:extLst>
              <a:ext uri="{FF2B5EF4-FFF2-40B4-BE49-F238E27FC236}">
                <a16:creationId xmlns:a16="http://schemas.microsoft.com/office/drawing/2014/main" id="{5156D7DA-519C-2043-A6BC-E38E546626A2}"/>
              </a:ext>
            </a:extLst>
          </p:cNvPr>
          <p:cNvSpPr txBox="1"/>
          <p:nvPr/>
        </p:nvSpPr>
        <p:spPr>
          <a:xfrm>
            <a:off x="1010998" y="3773003"/>
            <a:ext cx="10170001" cy="369332"/>
          </a:xfrm>
          <a:prstGeom prst="rect">
            <a:avLst/>
          </a:prstGeom>
          <a:noFill/>
        </p:spPr>
        <p:txBody>
          <a:bodyPr wrap="square" lIns="0" tIns="0" rIns="0" bIns="0" rtlCol="0">
            <a:spAutoFit/>
          </a:bodyPr>
          <a:lstStyle/>
          <a:p>
            <a:r>
              <a:rPr lang="en-GB" sz="2400" b="1">
                <a:solidFill>
                  <a:schemeClr val="accent1"/>
                </a:solidFill>
                <a:latin typeface="Century Gothic" panose="020B0502020202020204" pitchFamily="34" charset="0"/>
              </a:rPr>
              <a:t>Plant and animal cells are eukaryotic, bacteria are prokaryotic.</a:t>
            </a:r>
          </a:p>
        </p:txBody>
      </p:sp>
      <p:pic>
        <p:nvPicPr>
          <p:cNvPr id="4" name="Picture 3">
            <a:extLst>
              <a:ext uri="{FF2B5EF4-FFF2-40B4-BE49-F238E27FC236}">
                <a16:creationId xmlns:a16="http://schemas.microsoft.com/office/drawing/2014/main" id="{0142C1AC-2CAC-3548-9EF7-598CDF8C4B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29722" y="5061871"/>
            <a:ext cx="2021633" cy="2021633"/>
          </a:xfrm>
          <a:prstGeom prst="rect">
            <a:avLst/>
          </a:prstGeom>
        </p:spPr>
      </p:pic>
      <p:sp>
        <p:nvSpPr>
          <p:cNvPr id="11" name="TextBox 10">
            <a:extLst>
              <a:ext uri="{FF2B5EF4-FFF2-40B4-BE49-F238E27FC236}">
                <a16:creationId xmlns:a16="http://schemas.microsoft.com/office/drawing/2014/main" id="{6CBE1EF2-43B1-4E42-9C68-238C2C00F4DC}"/>
              </a:ext>
            </a:extLst>
          </p:cNvPr>
          <p:cNvSpPr txBox="1"/>
          <p:nvPr/>
        </p:nvSpPr>
        <p:spPr>
          <a:xfrm>
            <a:off x="989999" y="4828034"/>
            <a:ext cx="10170001" cy="1107996"/>
          </a:xfrm>
          <a:prstGeom prst="rect">
            <a:avLst/>
          </a:prstGeom>
          <a:noFill/>
        </p:spPr>
        <p:txBody>
          <a:bodyPr wrap="square" lIns="0" tIns="0" rIns="0" bIns="0" rtlCol="0">
            <a:spAutoFit/>
          </a:bodyPr>
          <a:lstStyle/>
          <a:p>
            <a:r>
              <a:rPr lang="en-GB" sz="2400" b="1">
                <a:solidFill>
                  <a:schemeClr val="accent1"/>
                </a:solidFill>
                <a:latin typeface="Century Gothic" panose="020B0502020202020204" pitchFamily="34" charset="0"/>
              </a:rPr>
              <a:t>Unicellular organisms are made up of one cell only, whereas multicellular organisms can be made up of any number of cells organised into tissues, organs and systems.</a:t>
            </a:r>
          </a:p>
        </p:txBody>
      </p:sp>
      <p:sp>
        <p:nvSpPr>
          <p:cNvPr id="12" name="TextBox 11">
            <a:extLst>
              <a:ext uri="{FF2B5EF4-FFF2-40B4-BE49-F238E27FC236}">
                <a16:creationId xmlns:a16="http://schemas.microsoft.com/office/drawing/2014/main" id="{F7F755F8-E02D-F742-A92D-DA9AA5941E4E}"/>
              </a:ext>
            </a:extLst>
          </p:cNvPr>
          <p:cNvSpPr txBox="1"/>
          <p:nvPr/>
        </p:nvSpPr>
        <p:spPr>
          <a:xfrm>
            <a:off x="989999" y="6314754"/>
            <a:ext cx="10170001" cy="369332"/>
          </a:xfrm>
          <a:prstGeom prst="rect">
            <a:avLst/>
          </a:prstGeom>
          <a:noFill/>
        </p:spPr>
        <p:txBody>
          <a:bodyPr wrap="square" lIns="0" tIns="0" rIns="0" bIns="0" rtlCol="0">
            <a:spAutoFit/>
          </a:bodyPr>
          <a:lstStyle/>
          <a:p>
            <a:r>
              <a:rPr lang="en-GB" sz="2400" b="1">
                <a:solidFill>
                  <a:schemeClr val="accent1"/>
                </a:solidFill>
                <a:latin typeface="Century Gothic" panose="020B0502020202020204" pitchFamily="34" charset="0"/>
              </a:rPr>
              <a:t>Bacteria, yeast, amoeba</a:t>
            </a:r>
          </a:p>
        </p:txBody>
      </p:sp>
    </p:spTree>
    <p:extLst>
      <p:ext uri="{BB962C8B-B14F-4D97-AF65-F5344CB8AC3E}">
        <p14:creationId xmlns:p14="http://schemas.microsoft.com/office/powerpoint/2010/main" val="2290180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8" grpId="0"/>
      <p:bldP spid="11" grpId="0"/>
      <p:bldP spid="1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F6D3BF-8D78-3D41-8D2E-5FED3055FC80}"/>
              </a:ext>
            </a:extLst>
          </p:cNvPr>
          <p:cNvSpPr>
            <a:spLocks noGrp="1"/>
          </p:cNvSpPr>
          <p:nvPr>
            <p:ph type="title"/>
          </p:nvPr>
        </p:nvSpPr>
        <p:spPr/>
        <p:txBody>
          <a:bodyPr>
            <a:normAutofit/>
          </a:bodyPr>
          <a:lstStyle/>
          <a:p>
            <a:r>
              <a:rPr lang="en-US">
                <a:latin typeface="Century Gothic" panose="020B0502020202020204" pitchFamily="34" charset="0"/>
              </a:rPr>
              <a:t>B3.1.3</a:t>
            </a:r>
          </a:p>
        </p:txBody>
      </p:sp>
      <p:sp>
        <p:nvSpPr>
          <p:cNvPr id="3" name="Content Placeholder 2">
            <a:extLst>
              <a:ext uri="{FF2B5EF4-FFF2-40B4-BE49-F238E27FC236}">
                <a16:creationId xmlns:a16="http://schemas.microsoft.com/office/drawing/2014/main" id="{8676A10C-2676-7549-90A1-140565D5F092}"/>
              </a:ext>
            </a:extLst>
          </p:cNvPr>
          <p:cNvSpPr>
            <a:spLocks noGrp="1"/>
          </p:cNvSpPr>
          <p:nvPr>
            <p:ph idx="1"/>
          </p:nvPr>
        </p:nvSpPr>
        <p:spPr/>
        <p:txBody>
          <a:bodyPr/>
          <a:lstStyle/>
          <a:p>
            <a:r>
              <a:rPr lang="en-US">
                <a:latin typeface="Century Gothic" panose="020B0502020202020204" pitchFamily="34" charset="0"/>
              </a:rPr>
              <a:t>Aseptic Technique</a:t>
            </a:r>
          </a:p>
        </p:txBody>
      </p:sp>
      <p:sp>
        <p:nvSpPr>
          <p:cNvPr id="11" name="TextBox 10">
            <a:extLst>
              <a:ext uri="{FF2B5EF4-FFF2-40B4-BE49-F238E27FC236}">
                <a16:creationId xmlns:a16="http://schemas.microsoft.com/office/drawing/2014/main" id="{F58D9455-7132-AB48-A7AD-4AAE19E9E0D4}"/>
              </a:ext>
            </a:extLst>
          </p:cNvPr>
          <p:cNvSpPr txBox="1"/>
          <p:nvPr/>
        </p:nvSpPr>
        <p:spPr>
          <a:xfrm>
            <a:off x="10103852" y="216282"/>
            <a:ext cx="1550424" cy="400110"/>
          </a:xfrm>
          <a:prstGeom prst="rect">
            <a:avLst/>
          </a:prstGeom>
          <a:noFill/>
        </p:spPr>
        <p:txBody>
          <a:bodyPr wrap="none" rtlCol="0">
            <a:spAutoFit/>
          </a:bodyPr>
          <a:lstStyle/>
          <a:p>
            <a:fld id="{232BD5A6-70F3-0F45-B0B1-E3CB882C5842}" type="datetime1">
              <a:rPr lang="en-GB" sz="2000" smtClean="0">
                <a:latin typeface="Century Gothic" panose="020B0502020202020204" pitchFamily="34" charset="0"/>
              </a:rPr>
              <a:t>12/04/2024</a:t>
            </a:fld>
            <a:endParaRPr lang="en-US" sz="2000">
              <a:latin typeface="Century Gothic" panose="020B0502020202020204" pitchFamily="34" charset="0"/>
            </a:endParaRPr>
          </a:p>
        </p:txBody>
      </p:sp>
      <p:sp>
        <p:nvSpPr>
          <p:cNvPr id="12" name="Rectangle 11">
            <a:extLst>
              <a:ext uri="{FF2B5EF4-FFF2-40B4-BE49-F238E27FC236}">
                <a16:creationId xmlns:a16="http://schemas.microsoft.com/office/drawing/2014/main" id="{01ED7114-63E2-5742-8A13-913A046FAC4A}"/>
              </a:ext>
            </a:extLst>
          </p:cNvPr>
          <p:cNvSpPr/>
          <p:nvPr/>
        </p:nvSpPr>
        <p:spPr>
          <a:xfrm>
            <a:off x="370704" y="5098809"/>
            <a:ext cx="8980030" cy="610013"/>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D37C0482-D775-A445-BA21-B90A754A2FDB}"/>
              </a:ext>
            </a:extLst>
          </p:cNvPr>
          <p:cNvSpPr txBox="1"/>
          <p:nvPr/>
        </p:nvSpPr>
        <p:spPr>
          <a:xfrm>
            <a:off x="283151" y="4511263"/>
            <a:ext cx="4822165" cy="2339102"/>
          </a:xfrm>
          <a:prstGeom prst="rect">
            <a:avLst/>
          </a:prstGeom>
          <a:noFill/>
        </p:spPr>
        <p:txBody>
          <a:bodyPr wrap="square" rtlCol="0">
            <a:spAutoFit/>
          </a:bodyPr>
          <a:lstStyle/>
          <a:p>
            <a:r>
              <a:rPr lang="en-US">
                <a:latin typeface="Century Gothic" panose="020B0502020202020204" pitchFamily="34" charset="0"/>
              </a:rPr>
              <a:t>B3.1.1 Prior Knowledge Review</a:t>
            </a:r>
          </a:p>
          <a:p>
            <a:r>
              <a:rPr lang="en-US">
                <a:latin typeface="Century Gothic" panose="020B0502020202020204" pitchFamily="34" charset="0"/>
              </a:rPr>
              <a:t>B3.1.2 Eukaryotic and Prokaryotic Cells</a:t>
            </a:r>
          </a:p>
          <a:p>
            <a:pPr marL="285750" indent="-285750">
              <a:buFont typeface="Wingdings" pitchFamily="2" charset="2"/>
              <a:buChar char="Ø"/>
            </a:pPr>
            <a:r>
              <a:rPr lang="en-US" sz="2000" b="1">
                <a:latin typeface="Century Gothic" panose="020B0502020202020204" pitchFamily="34" charset="0"/>
              </a:rPr>
              <a:t>B3.1.3 Aseptic Technique</a:t>
            </a:r>
          </a:p>
          <a:p>
            <a:r>
              <a:rPr lang="en-US">
                <a:latin typeface="Century Gothic" panose="020B0502020202020204" pitchFamily="34" charset="0"/>
              </a:rPr>
              <a:t>B3.1.4 Growth of Bacteria</a:t>
            </a:r>
          </a:p>
          <a:p>
            <a:r>
              <a:rPr lang="en-US">
                <a:latin typeface="Century Gothic" panose="020B0502020202020204" pitchFamily="34" charset="0"/>
              </a:rPr>
              <a:t>B3.1.5 Microscopes</a:t>
            </a:r>
          </a:p>
          <a:p>
            <a:r>
              <a:rPr lang="en-US">
                <a:latin typeface="Century Gothic" panose="020B0502020202020204" pitchFamily="34" charset="0"/>
              </a:rPr>
              <a:t>B3.1.6 Observing Cells</a:t>
            </a:r>
          </a:p>
          <a:p>
            <a:r>
              <a:rPr lang="en-US">
                <a:latin typeface="Century Gothic" panose="020B0502020202020204" pitchFamily="34" charset="0"/>
              </a:rPr>
              <a:t>B3.1.7 Diffusion</a:t>
            </a:r>
          </a:p>
          <a:p>
            <a:endParaRPr lang="en-US">
              <a:latin typeface="Century Gothic" panose="020B0502020202020204" pitchFamily="34" charset="0"/>
            </a:endParaRPr>
          </a:p>
        </p:txBody>
      </p:sp>
      <p:pic>
        <p:nvPicPr>
          <p:cNvPr id="9" name="Picture 8" descr="Icon&#10;&#10;Description automatically generated">
            <a:extLst>
              <a:ext uri="{FF2B5EF4-FFF2-40B4-BE49-F238E27FC236}">
                <a16:creationId xmlns:a16="http://schemas.microsoft.com/office/drawing/2014/main" id="{F4BB6E1E-38B7-6046-B96C-B5FC3B4E3054}"/>
              </a:ext>
            </a:extLst>
          </p:cNvPr>
          <p:cNvPicPr>
            <a:picLocks noChangeAspect="1"/>
          </p:cNvPicPr>
          <p:nvPr/>
        </p:nvPicPr>
        <p:blipFill>
          <a:blip r:embed="rId3"/>
          <a:stretch>
            <a:fillRect/>
          </a:stretch>
        </p:blipFill>
        <p:spPr>
          <a:xfrm>
            <a:off x="8932117" y="1256288"/>
            <a:ext cx="837234" cy="432292"/>
          </a:xfrm>
          <a:prstGeom prst="rect">
            <a:avLst/>
          </a:prstGeom>
        </p:spPr>
      </p:pic>
      <p:pic>
        <p:nvPicPr>
          <p:cNvPr id="10" name="Picture 9">
            <a:extLst>
              <a:ext uri="{FF2B5EF4-FFF2-40B4-BE49-F238E27FC236}">
                <a16:creationId xmlns:a16="http://schemas.microsoft.com/office/drawing/2014/main" id="{4762F971-C492-0A4F-93BC-C458A9C1640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77199" y="4588348"/>
            <a:ext cx="2021633" cy="2021633"/>
          </a:xfrm>
          <a:prstGeom prst="rect">
            <a:avLst/>
          </a:prstGeom>
        </p:spPr>
      </p:pic>
      <p:sp>
        <p:nvSpPr>
          <p:cNvPr id="15" name="TextBox 14">
            <a:extLst>
              <a:ext uri="{FF2B5EF4-FFF2-40B4-BE49-F238E27FC236}">
                <a16:creationId xmlns:a16="http://schemas.microsoft.com/office/drawing/2014/main" id="{E332928A-F819-B044-B9B0-2CCE568A7BBC}"/>
              </a:ext>
            </a:extLst>
          </p:cNvPr>
          <p:cNvSpPr txBox="1"/>
          <p:nvPr/>
        </p:nvSpPr>
        <p:spPr>
          <a:xfrm>
            <a:off x="5105316" y="4526652"/>
            <a:ext cx="5116229" cy="2308324"/>
          </a:xfrm>
          <a:prstGeom prst="rect">
            <a:avLst/>
          </a:prstGeom>
          <a:noFill/>
        </p:spPr>
        <p:txBody>
          <a:bodyPr wrap="square" rtlCol="0">
            <a:spAutoFit/>
          </a:bodyPr>
          <a:lstStyle/>
          <a:p>
            <a:r>
              <a:rPr lang="en-US">
                <a:latin typeface="Century Gothic" panose="020B0502020202020204" pitchFamily="34" charset="0"/>
              </a:rPr>
              <a:t>B3.1.8 Diffusion in Living Things</a:t>
            </a:r>
          </a:p>
          <a:p>
            <a:r>
              <a:rPr lang="en-US">
                <a:latin typeface="Century Gothic" panose="020B0502020202020204" pitchFamily="34" charset="0"/>
              </a:rPr>
              <a:t>B3.1.9 Osmosis</a:t>
            </a:r>
          </a:p>
          <a:p>
            <a:r>
              <a:rPr lang="en-US">
                <a:latin typeface="Century Gothic" panose="020B0502020202020204" pitchFamily="34" charset="0"/>
              </a:rPr>
              <a:t>B3.1.10 Osmosis Investigation</a:t>
            </a:r>
          </a:p>
          <a:p>
            <a:r>
              <a:rPr lang="en-US">
                <a:latin typeface="Century Gothic" panose="020B0502020202020204" pitchFamily="34" charset="0"/>
              </a:rPr>
              <a:t>B3.1.11 Active Transport</a:t>
            </a:r>
          </a:p>
          <a:p>
            <a:r>
              <a:rPr lang="en-US">
                <a:latin typeface="Century Gothic" panose="020B0502020202020204" pitchFamily="34" charset="0"/>
              </a:rPr>
              <a:t>B3.1.12 Cell Division</a:t>
            </a:r>
          </a:p>
          <a:p>
            <a:r>
              <a:rPr lang="en-US">
                <a:latin typeface="Century Gothic" panose="020B0502020202020204" pitchFamily="34" charset="0"/>
              </a:rPr>
              <a:t>B3.1.13 Cancer</a:t>
            </a:r>
          </a:p>
          <a:p>
            <a:r>
              <a:rPr lang="en-US">
                <a:latin typeface="Century Gothic" panose="020B0502020202020204" pitchFamily="34" charset="0"/>
              </a:rPr>
              <a:t>B3.1.14 Stem Cells</a:t>
            </a:r>
          </a:p>
          <a:p>
            <a:endParaRPr lang="en-US">
              <a:latin typeface="Century Gothic" panose="020B0502020202020204" pitchFamily="34" charset="0"/>
            </a:endParaRPr>
          </a:p>
        </p:txBody>
      </p:sp>
      <p:pic>
        <p:nvPicPr>
          <p:cNvPr id="5" name="Picture 4">
            <a:extLst>
              <a:ext uri="{FF2B5EF4-FFF2-40B4-BE49-F238E27FC236}">
                <a16:creationId xmlns:a16="http://schemas.microsoft.com/office/drawing/2014/main" id="{9B1FF0AA-BA3D-4843-9191-5E984A736F3E}"/>
              </a:ext>
            </a:extLst>
          </p:cNvPr>
          <p:cNvPicPr>
            <a:picLocks noChangeAspect="1"/>
          </p:cNvPicPr>
          <p:nvPr/>
        </p:nvPicPr>
        <p:blipFill>
          <a:blip r:embed="rId5"/>
          <a:stretch>
            <a:fillRect/>
          </a:stretch>
        </p:blipFill>
        <p:spPr>
          <a:xfrm>
            <a:off x="8537053" y="705150"/>
            <a:ext cx="3654947" cy="3945468"/>
          </a:xfrm>
          <a:prstGeom prst="rect">
            <a:avLst/>
          </a:prstGeom>
        </p:spPr>
      </p:pic>
    </p:spTree>
    <p:extLst>
      <p:ext uri="{BB962C8B-B14F-4D97-AF65-F5344CB8AC3E}">
        <p14:creationId xmlns:p14="http://schemas.microsoft.com/office/powerpoint/2010/main" val="40433078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6837B8B-15FA-A840-8DD6-642FF112F3B0}"/>
              </a:ext>
            </a:extLst>
          </p:cNvPr>
          <p:cNvSpPr txBox="1"/>
          <p:nvPr/>
        </p:nvSpPr>
        <p:spPr>
          <a:xfrm>
            <a:off x="473324" y="1275585"/>
            <a:ext cx="10620000" cy="2308324"/>
          </a:xfrm>
          <a:prstGeom prst="rect">
            <a:avLst/>
          </a:prstGeom>
          <a:noFill/>
          <a:ln>
            <a:noFill/>
          </a:ln>
        </p:spPr>
        <p:txBody>
          <a:bodyPr wrap="square" rtlCol="0">
            <a:spAutoFit/>
          </a:bodyPr>
          <a:lstStyle/>
          <a:p>
            <a:pPr marL="342900" indent="-342900">
              <a:buFont typeface="Arial" panose="020B0604020202020204" pitchFamily="34" charset="0"/>
              <a:buChar char="•"/>
            </a:pPr>
            <a:r>
              <a:rPr lang="en-US" sz="2400">
                <a:latin typeface="Century Gothic" panose="020B0502020202020204" pitchFamily="34" charset="0"/>
              </a:rPr>
              <a:t>State the stages of aseptic technique when growing bacteria</a:t>
            </a:r>
          </a:p>
          <a:p>
            <a:pPr marL="342900" indent="-342900">
              <a:buFont typeface="Arial" panose="020B0604020202020204" pitchFamily="34" charset="0"/>
              <a:buChar char="•"/>
            </a:pPr>
            <a:endParaRPr lang="en-US" sz="2400">
              <a:latin typeface="Century Gothic" panose="020B0502020202020204" pitchFamily="34" charset="0"/>
            </a:endParaRPr>
          </a:p>
          <a:p>
            <a:pPr marL="342900" indent="-342900">
              <a:buFont typeface="Arial" panose="020B0604020202020204" pitchFamily="34" charset="0"/>
              <a:buChar char="•"/>
            </a:pPr>
            <a:r>
              <a:rPr lang="en-US" sz="2400">
                <a:latin typeface="Century Gothic" panose="020B0502020202020204" pitchFamily="34" charset="0"/>
              </a:rPr>
              <a:t>Describe the function of the agar medium</a:t>
            </a:r>
          </a:p>
          <a:p>
            <a:pPr marL="342900" indent="-342900">
              <a:buFont typeface="Arial" panose="020B0604020202020204" pitchFamily="34" charset="0"/>
              <a:buChar char="•"/>
            </a:pPr>
            <a:endParaRPr lang="en-US" sz="2400">
              <a:latin typeface="Century Gothic" panose="020B0502020202020204" pitchFamily="34" charset="0"/>
            </a:endParaRPr>
          </a:p>
          <a:p>
            <a:pPr marL="342900" indent="-342900">
              <a:buFont typeface="Arial" panose="020B0604020202020204" pitchFamily="34" charset="0"/>
              <a:buChar char="•"/>
            </a:pPr>
            <a:r>
              <a:rPr lang="en-US" sz="2400">
                <a:latin typeface="Century Gothic" panose="020B0502020202020204" pitchFamily="34" charset="0"/>
              </a:rPr>
              <a:t>Explain why the Petri dish is not secured with an airtight seal when growing bacteria</a:t>
            </a:r>
          </a:p>
        </p:txBody>
      </p:sp>
      <p:sp>
        <p:nvSpPr>
          <p:cNvPr id="3" name="Title 1">
            <a:extLst>
              <a:ext uri="{FF2B5EF4-FFF2-40B4-BE49-F238E27FC236}">
                <a16:creationId xmlns:a16="http://schemas.microsoft.com/office/drawing/2014/main" id="{93A752CD-D21D-0342-A8A9-923DAD2939EC}"/>
              </a:ext>
            </a:extLst>
          </p:cNvPr>
          <p:cNvSpPr txBox="1">
            <a:spLocks/>
          </p:cNvSpPr>
          <p:nvPr/>
        </p:nvSpPr>
        <p:spPr>
          <a:xfrm>
            <a:off x="473324" y="555585"/>
            <a:ext cx="8230838" cy="720000"/>
          </a:xfrm>
          <a:prstGeom prst="rect">
            <a:avLst/>
          </a:prstGeom>
        </p:spPr>
        <p:txBody>
          <a:bodyPr/>
          <a:lstStyle>
            <a:lvl1pPr algn="l" defTabSz="914400" rtl="0" eaLnBrk="1" latinLnBrk="0" hangingPunct="1">
              <a:lnSpc>
                <a:spcPct val="90000"/>
              </a:lnSpc>
              <a:spcBef>
                <a:spcPct val="0"/>
              </a:spcBef>
              <a:buNone/>
              <a:defRPr sz="1800" kern="1200">
                <a:solidFill>
                  <a:schemeClr val="tx1"/>
                </a:solidFill>
                <a:latin typeface="Arial" panose="020B0604020202020204" pitchFamily="34" charset="0"/>
                <a:ea typeface="+mj-ea"/>
                <a:cs typeface="Arial" panose="020B0604020202020204" pitchFamily="34" charset="0"/>
              </a:defRPr>
            </a:lvl1pPr>
          </a:lstStyle>
          <a:p>
            <a:r>
              <a:rPr lang="en-US" sz="2600" b="1">
                <a:latin typeface="Century Gothic" panose="020B0502020202020204" pitchFamily="34" charset="0"/>
              </a:rPr>
              <a:t>Following this lesson, students will be able to: </a:t>
            </a:r>
          </a:p>
        </p:txBody>
      </p:sp>
      <p:pic>
        <p:nvPicPr>
          <p:cNvPr id="8" name="Picture 7" descr="Icon&#10;&#10;Description automatically generated">
            <a:extLst>
              <a:ext uri="{FF2B5EF4-FFF2-40B4-BE49-F238E27FC236}">
                <a16:creationId xmlns:a16="http://schemas.microsoft.com/office/drawing/2014/main" id="{AD7C9D85-44DB-3642-B4F5-96E274D368CD}"/>
              </a:ext>
            </a:extLst>
          </p:cNvPr>
          <p:cNvPicPr>
            <a:picLocks noChangeAspect="1"/>
          </p:cNvPicPr>
          <p:nvPr/>
        </p:nvPicPr>
        <p:blipFill>
          <a:blip r:embed="rId3"/>
          <a:stretch>
            <a:fillRect/>
          </a:stretch>
        </p:blipFill>
        <p:spPr>
          <a:xfrm>
            <a:off x="-248572" y="4741051"/>
            <a:ext cx="2720310" cy="1931212"/>
          </a:xfrm>
          <a:prstGeom prst="rect">
            <a:avLst/>
          </a:prstGeom>
        </p:spPr>
      </p:pic>
      <p:sp>
        <p:nvSpPr>
          <p:cNvPr id="9" name="Title 1">
            <a:extLst>
              <a:ext uri="{FF2B5EF4-FFF2-40B4-BE49-F238E27FC236}">
                <a16:creationId xmlns:a16="http://schemas.microsoft.com/office/drawing/2014/main" id="{59BD6F9A-2207-354B-B7D2-10738A5E0618}"/>
              </a:ext>
            </a:extLst>
          </p:cNvPr>
          <p:cNvSpPr txBox="1">
            <a:spLocks/>
          </p:cNvSpPr>
          <p:nvPr/>
        </p:nvSpPr>
        <p:spPr>
          <a:xfrm>
            <a:off x="473324" y="4282404"/>
            <a:ext cx="8230838" cy="720000"/>
          </a:xfrm>
          <a:prstGeom prst="rect">
            <a:avLst/>
          </a:prstGeom>
        </p:spPr>
        <p:txBody>
          <a:bodyPr/>
          <a:lstStyle>
            <a:lvl1pPr algn="l" defTabSz="914400" rtl="0" eaLnBrk="1" latinLnBrk="0" hangingPunct="1">
              <a:lnSpc>
                <a:spcPct val="90000"/>
              </a:lnSpc>
              <a:spcBef>
                <a:spcPct val="0"/>
              </a:spcBef>
              <a:buNone/>
              <a:defRPr sz="1800" kern="1200">
                <a:solidFill>
                  <a:schemeClr val="tx1"/>
                </a:solidFill>
                <a:latin typeface="Arial" panose="020B0604020202020204" pitchFamily="34" charset="0"/>
                <a:ea typeface="+mj-ea"/>
                <a:cs typeface="Arial" panose="020B0604020202020204" pitchFamily="34" charset="0"/>
              </a:defRPr>
            </a:lvl1pPr>
          </a:lstStyle>
          <a:p>
            <a:r>
              <a:rPr lang="en-US" sz="2600" b="1"/>
              <a:t>Key Words:</a:t>
            </a:r>
          </a:p>
        </p:txBody>
      </p:sp>
      <p:sp>
        <p:nvSpPr>
          <p:cNvPr id="10" name="Rectangle 9">
            <a:extLst>
              <a:ext uri="{FF2B5EF4-FFF2-40B4-BE49-F238E27FC236}">
                <a16:creationId xmlns:a16="http://schemas.microsoft.com/office/drawing/2014/main" id="{9C9974A5-8275-CF4E-AF9F-06F6CE8CB111}"/>
              </a:ext>
            </a:extLst>
          </p:cNvPr>
          <p:cNvSpPr/>
          <p:nvPr/>
        </p:nvSpPr>
        <p:spPr>
          <a:xfrm>
            <a:off x="1980581" y="5755170"/>
            <a:ext cx="2608162" cy="751293"/>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a:solidFill>
                  <a:schemeClr val="tx1"/>
                </a:solidFill>
                <a:latin typeface="Century Gothic" panose="020B0502020202020204" pitchFamily="34" charset="0"/>
              </a:rPr>
              <a:t>agar medium</a:t>
            </a:r>
          </a:p>
        </p:txBody>
      </p:sp>
      <p:sp>
        <p:nvSpPr>
          <p:cNvPr id="11" name="Rectangle 10">
            <a:extLst>
              <a:ext uri="{FF2B5EF4-FFF2-40B4-BE49-F238E27FC236}">
                <a16:creationId xmlns:a16="http://schemas.microsoft.com/office/drawing/2014/main" id="{83040831-9F4D-D845-953A-5CB308BE41E2}"/>
              </a:ext>
            </a:extLst>
          </p:cNvPr>
          <p:cNvSpPr/>
          <p:nvPr/>
        </p:nvSpPr>
        <p:spPr>
          <a:xfrm>
            <a:off x="4699044" y="5755170"/>
            <a:ext cx="3133867" cy="751293"/>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a:solidFill>
                  <a:schemeClr val="tx1"/>
                </a:solidFill>
                <a:latin typeface="Century Gothic" panose="020B0502020202020204" pitchFamily="34" charset="0"/>
              </a:rPr>
              <a:t>inoculating loop</a:t>
            </a:r>
          </a:p>
        </p:txBody>
      </p:sp>
      <p:sp>
        <p:nvSpPr>
          <p:cNvPr id="12" name="Rectangle 11">
            <a:extLst>
              <a:ext uri="{FF2B5EF4-FFF2-40B4-BE49-F238E27FC236}">
                <a16:creationId xmlns:a16="http://schemas.microsoft.com/office/drawing/2014/main" id="{633A7E8A-4743-B64C-86DF-5A02881745D1}"/>
              </a:ext>
            </a:extLst>
          </p:cNvPr>
          <p:cNvSpPr/>
          <p:nvPr/>
        </p:nvSpPr>
        <p:spPr>
          <a:xfrm>
            <a:off x="7943212" y="5755170"/>
            <a:ext cx="2315419" cy="751293"/>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err="1">
                <a:solidFill>
                  <a:schemeClr val="tx1"/>
                </a:solidFill>
                <a:latin typeface="Century Gothic" panose="020B0502020202020204" pitchFamily="34" charset="0"/>
              </a:rPr>
              <a:t>sterilisation</a:t>
            </a:r>
            <a:endParaRPr lang="en-US" sz="2800" b="1">
              <a:solidFill>
                <a:schemeClr val="tx1"/>
              </a:solidFill>
              <a:latin typeface="Century Gothic" panose="020B0502020202020204" pitchFamily="34" charset="0"/>
            </a:endParaRPr>
          </a:p>
        </p:txBody>
      </p:sp>
      <p:sp>
        <p:nvSpPr>
          <p:cNvPr id="13" name="Rectangle 12">
            <a:extLst>
              <a:ext uri="{FF2B5EF4-FFF2-40B4-BE49-F238E27FC236}">
                <a16:creationId xmlns:a16="http://schemas.microsoft.com/office/drawing/2014/main" id="{3E876D59-91E6-364D-B1C6-8965DED5E5DB}"/>
              </a:ext>
            </a:extLst>
          </p:cNvPr>
          <p:cNvSpPr/>
          <p:nvPr/>
        </p:nvSpPr>
        <p:spPr>
          <a:xfrm>
            <a:off x="6839016" y="4891802"/>
            <a:ext cx="1865146" cy="751293"/>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a:solidFill>
                  <a:schemeClr val="tx1"/>
                </a:solidFill>
                <a:latin typeface="Century Gothic" panose="020B0502020202020204" pitchFamily="34" charset="0"/>
              </a:rPr>
              <a:t>culture</a:t>
            </a:r>
          </a:p>
        </p:txBody>
      </p:sp>
      <p:sp>
        <p:nvSpPr>
          <p:cNvPr id="14" name="Rectangle 13">
            <a:extLst>
              <a:ext uri="{FF2B5EF4-FFF2-40B4-BE49-F238E27FC236}">
                <a16:creationId xmlns:a16="http://schemas.microsoft.com/office/drawing/2014/main" id="{A2C825F2-5973-4048-9A5C-E0A4E794080E}"/>
              </a:ext>
            </a:extLst>
          </p:cNvPr>
          <p:cNvSpPr/>
          <p:nvPr/>
        </p:nvSpPr>
        <p:spPr>
          <a:xfrm>
            <a:off x="4378109" y="4897279"/>
            <a:ext cx="2304984" cy="751293"/>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a:solidFill>
                  <a:schemeClr val="tx1"/>
                </a:solidFill>
                <a:latin typeface="Century Gothic" panose="020B0502020202020204" pitchFamily="34" charset="0"/>
              </a:rPr>
              <a:t>antibiotic</a:t>
            </a:r>
          </a:p>
        </p:txBody>
      </p:sp>
      <p:sp>
        <p:nvSpPr>
          <p:cNvPr id="15" name="Rectangle 14">
            <a:extLst>
              <a:ext uri="{FF2B5EF4-FFF2-40B4-BE49-F238E27FC236}">
                <a16:creationId xmlns:a16="http://schemas.microsoft.com/office/drawing/2014/main" id="{3743B4BE-5CB7-F14B-9620-8B20D1CED962}"/>
              </a:ext>
            </a:extLst>
          </p:cNvPr>
          <p:cNvSpPr/>
          <p:nvPr/>
        </p:nvSpPr>
        <p:spPr>
          <a:xfrm>
            <a:off x="1980581" y="4891803"/>
            <a:ext cx="2304984" cy="751293"/>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a:solidFill>
                  <a:schemeClr val="tx1"/>
                </a:solidFill>
                <a:latin typeface="Century Gothic" panose="020B0502020202020204" pitchFamily="34" charset="0"/>
              </a:rPr>
              <a:t>aseptic</a:t>
            </a:r>
          </a:p>
        </p:txBody>
      </p:sp>
    </p:spTree>
    <p:extLst>
      <p:ext uri="{BB962C8B-B14F-4D97-AF65-F5344CB8AC3E}">
        <p14:creationId xmlns:p14="http://schemas.microsoft.com/office/powerpoint/2010/main" val="19666939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6" name="Google Shape;106;p2"/>
          <p:cNvSpPr txBox="1"/>
          <p:nvPr/>
        </p:nvSpPr>
        <p:spPr>
          <a:xfrm>
            <a:off x="491071" y="477054"/>
            <a:ext cx="10406777" cy="400105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chemeClr val="dk1"/>
              </a:solidFill>
              <a:latin typeface="Century Gothic"/>
              <a:ea typeface="Century Gothic"/>
              <a:cs typeface="Century Gothic"/>
              <a:sym typeface="Century Gothic"/>
            </a:endParaRPr>
          </a:p>
          <a:p>
            <a:pPr marR="0" lvl="0" algn="l" rtl="0">
              <a:lnSpc>
                <a:spcPct val="100000"/>
              </a:lnSpc>
              <a:spcBef>
                <a:spcPts val="0"/>
              </a:spcBef>
              <a:spcAft>
                <a:spcPts val="0"/>
              </a:spcAft>
              <a:buClr>
                <a:schemeClr val="dk1"/>
              </a:buClr>
              <a:buSzPts val="2400"/>
            </a:pPr>
            <a:r>
              <a:rPr lang="en-GB" sz="2400" b="0" i="0" u="none" strike="noStrike" cap="none">
                <a:solidFill>
                  <a:schemeClr val="dk1"/>
                </a:solidFill>
                <a:latin typeface="Century Gothic"/>
                <a:ea typeface="Century Gothic"/>
                <a:cs typeface="Century Gothic"/>
                <a:sym typeface="Century Gothic"/>
              </a:rPr>
              <a:t>The </a:t>
            </a:r>
            <a:r>
              <a:rPr lang="en-GB" sz="2400" b="1" i="0" u="none" strike="noStrike" cap="none">
                <a:solidFill>
                  <a:schemeClr val="dk1"/>
                </a:solidFill>
                <a:latin typeface="Century Gothic"/>
                <a:ea typeface="Century Gothic"/>
                <a:cs typeface="Century Gothic"/>
                <a:sym typeface="Century Gothic"/>
              </a:rPr>
              <a:t>fix-it</a:t>
            </a:r>
            <a:r>
              <a:rPr lang="en-GB" sz="2400" b="0" i="0" u="none" strike="noStrike" cap="none">
                <a:solidFill>
                  <a:schemeClr val="dk1"/>
                </a:solidFill>
                <a:latin typeface="Century Gothic"/>
                <a:ea typeface="Century Gothic"/>
                <a:cs typeface="Century Gothic"/>
                <a:sym typeface="Century Gothic"/>
              </a:rPr>
              <a:t> is an opportunity to respond to gaps in knowledge, especially those identified by th</a:t>
            </a:r>
            <a:r>
              <a:rPr lang="en-GB" sz="2400">
                <a:solidFill>
                  <a:schemeClr val="dk1"/>
                </a:solidFill>
                <a:latin typeface="Century Gothic"/>
                <a:ea typeface="Century Gothic"/>
                <a:cs typeface="Century Gothic"/>
                <a:sym typeface="Century Gothic"/>
              </a:rPr>
              <a:t>e previous lesson’s exit ticket.</a:t>
            </a:r>
          </a:p>
          <a:p>
            <a:pPr marL="457200" marR="0" lvl="0" indent="-457200" algn="l" rtl="0">
              <a:lnSpc>
                <a:spcPct val="100000"/>
              </a:lnSpc>
              <a:spcBef>
                <a:spcPts val="0"/>
              </a:spcBef>
              <a:spcAft>
                <a:spcPts val="0"/>
              </a:spcAft>
              <a:buClr>
                <a:schemeClr val="dk1"/>
              </a:buClr>
              <a:buSzPts val="2400"/>
              <a:buFont typeface="Arial"/>
              <a:buChar char="•"/>
            </a:pPr>
            <a:endParaRPr lang="en-GB" sz="2400" b="0" i="0" u="none" strike="noStrike" cap="none">
              <a:solidFill>
                <a:schemeClr val="dk1"/>
              </a:solidFill>
              <a:latin typeface="Century Gothic"/>
              <a:ea typeface="Arial"/>
              <a:cs typeface="Arial"/>
              <a:sym typeface="Century Gothic"/>
            </a:endParaRPr>
          </a:p>
          <a:p>
            <a:pPr marL="457200" marR="0" lvl="0" indent="-457200" algn="l" rtl="0">
              <a:lnSpc>
                <a:spcPct val="100000"/>
              </a:lnSpc>
              <a:spcBef>
                <a:spcPts val="0"/>
              </a:spcBef>
              <a:spcAft>
                <a:spcPts val="0"/>
              </a:spcAft>
              <a:buClr>
                <a:schemeClr val="dk1"/>
              </a:buClr>
              <a:buSzPts val="2400"/>
              <a:buFont typeface="Arial"/>
              <a:buChar char="•"/>
            </a:pPr>
            <a:r>
              <a:rPr lang="en-GB" sz="2400">
                <a:solidFill>
                  <a:schemeClr val="dk1"/>
                </a:solidFill>
                <a:latin typeface="Century Gothic"/>
                <a:ea typeface="Arial"/>
                <a:cs typeface="Arial"/>
                <a:sym typeface="Century Gothic"/>
              </a:rPr>
              <a:t>The teacher should customise this slide as needed, to facilitate</a:t>
            </a:r>
          </a:p>
          <a:p>
            <a:pPr marL="914400" lvl="1" indent="-457200">
              <a:buClr>
                <a:schemeClr val="dk1"/>
              </a:buClr>
              <a:buSzPts val="2400"/>
              <a:buFont typeface="Arial"/>
              <a:buChar char="•"/>
            </a:pPr>
            <a:r>
              <a:rPr lang="en-GB" sz="2400" b="1" i="0" u="none" strike="noStrike" cap="none">
                <a:solidFill>
                  <a:schemeClr val="dk1"/>
                </a:solidFill>
                <a:latin typeface="Century Gothic"/>
                <a:ea typeface="Arial"/>
                <a:cs typeface="Arial"/>
                <a:sym typeface="Century Gothic"/>
              </a:rPr>
              <a:t>reteach</a:t>
            </a:r>
            <a:r>
              <a:rPr lang="en-GB" sz="2400">
                <a:solidFill>
                  <a:schemeClr val="dk1"/>
                </a:solidFill>
                <a:latin typeface="Century Gothic"/>
                <a:ea typeface="Arial"/>
                <a:cs typeface="Arial"/>
                <a:sym typeface="Century Gothic"/>
              </a:rPr>
              <a:t>, </a:t>
            </a:r>
            <a:r>
              <a:rPr lang="en-GB" sz="2400" b="1" i="0" u="none" strike="noStrike" cap="none">
                <a:solidFill>
                  <a:schemeClr val="dk1"/>
                </a:solidFill>
                <a:latin typeface="Century Gothic"/>
                <a:ea typeface="Arial"/>
                <a:cs typeface="Arial"/>
                <a:sym typeface="Century Gothic"/>
              </a:rPr>
              <a:t>explanation, de</a:t>
            </a:r>
            <a:r>
              <a:rPr lang="en-GB" sz="2400" b="1">
                <a:solidFill>
                  <a:schemeClr val="dk1"/>
                </a:solidFill>
                <a:latin typeface="Century Gothic"/>
                <a:ea typeface="Arial"/>
                <a:cs typeface="Arial"/>
                <a:sym typeface="Century Gothic"/>
              </a:rPr>
              <a:t>monstration</a:t>
            </a:r>
            <a:r>
              <a:rPr lang="en-GB" sz="2400">
                <a:solidFill>
                  <a:schemeClr val="dk1"/>
                </a:solidFill>
                <a:latin typeface="Century Gothic"/>
                <a:ea typeface="Arial"/>
                <a:cs typeface="Arial"/>
                <a:sym typeface="Century Gothic"/>
              </a:rPr>
              <a:t> or </a:t>
            </a:r>
            <a:r>
              <a:rPr lang="en-GB" sz="2400" b="1">
                <a:solidFill>
                  <a:schemeClr val="dk1"/>
                </a:solidFill>
                <a:latin typeface="Century Gothic"/>
                <a:ea typeface="Arial"/>
                <a:cs typeface="Arial"/>
                <a:sym typeface="Century Gothic"/>
              </a:rPr>
              <a:t>modelling</a:t>
            </a:r>
            <a:r>
              <a:rPr lang="en-GB" sz="2400">
                <a:solidFill>
                  <a:schemeClr val="dk1"/>
                </a:solidFill>
                <a:latin typeface="Century Gothic"/>
                <a:ea typeface="Arial"/>
                <a:cs typeface="Arial"/>
                <a:sym typeface="Century Gothic"/>
              </a:rPr>
              <a:t> </a:t>
            </a:r>
            <a:r>
              <a:rPr lang="en-GB" sz="2400" b="0" i="0" u="none" strike="noStrike" cap="none">
                <a:solidFill>
                  <a:schemeClr val="dk1"/>
                </a:solidFill>
                <a:latin typeface="Century Gothic"/>
                <a:ea typeface="Arial"/>
                <a:cs typeface="Arial"/>
                <a:sym typeface="Century Gothic"/>
              </a:rPr>
              <a:t>of ideas and concepts that students have not yet grasped or have misunderstood.</a:t>
            </a:r>
          </a:p>
          <a:p>
            <a:pPr marL="914400" lvl="1" indent="-457200">
              <a:buClr>
                <a:schemeClr val="dk1"/>
              </a:buClr>
              <a:buSzPts val="2400"/>
              <a:buFont typeface="Arial"/>
              <a:buChar char="•"/>
            </a:pPr>
            <a:r>
              <a:rPr lang="en-GB" sz="2400" b="1">
                <a:solidFill>
                  <a:schemeClr val="dk1"/>
                </a:solidFill>
                <a:latin typeface="Century Gothic"/>
                <a:ea typeface="Arial"/>
                <a:cs typeface="Arial"/>
                <a:sym typeface="Century Gothic"/>
              </a:rPr>
              <a:t>practise</a:t>
            </a:r>
            <a:r>
              <a:rPr lang="en-GB" sz="2400">
                <a:solidFill>
                  <a:schemeClr val="dk1"/>
                </a:solidFill>
                <a:latin typeface="Century Gothic"/>
                <a:ea typeface="Arial"/>
                <a:cs typeface="Arial"/>
                <a:sym typeface="Century Gothic"/>
              </a:rPr>
              <a:t> answering specific questions or of key skills.</a:t>
            </a:r>
          </a:p>
          <a:p>
            <a:pPr marL="914400" lvl="1" indent="-457200">
              <a:buClr>
                <a:schemeClr val="dk1"/>
              </a:buClr>
              <a:buSzPts val="2400"/>
              <a:buFont typeface="Arial"/>
              <a:buChar char="•"/>
            </a:pPr>
            <a:r>
              <a:rPr lang="en-GB" sz="2400" b="1">
                <a:solidFill>
                  <a:schemeClr val="dk1"/>
                </a:solidFill>
                <a:latin typeface="Century Gothic"/>
                <a:ea typeface="Arial"/>
                <a:cs typeface="Arial"/>
                <a:sym typeface="Century Gothic"/>
              </a:rPr>
              <a:t>redrafting</a:t>
            </a:r>
            <a:r>
              <a:rPr lang="en-GB" sz="2400">
                <a:solidFill>
                  <a:schemeClr val="dk1"/>
                </a:solidFill>
                <a:latin typeface="Century Gothic"/>
                <a:ea typeface="Arial"/>
                <a:cs typeface="Arial"/>
                <a:sym typeface="Century Gothic"/>
              </a:rPr>
              <a:t> or </a:t>
            </a:r>
            <a:r>
              <a:rPr lang="en-GB" sz="2400" b="1">
                <a:solidFill>
                  <a:schemeClr val="dk1"/>
                </a:solidFill>
                <a:latin typeface="Century Gothic"/>
                <a:ea typeface="Arial"/>
                <a:cs typeface="Arial"/>
                <a:sym typeface="Century Gothic"/>
              </a:rPr>
              <a:t>improving</a:t>
            </a:r>
            <a:r>
              <a:rPr lang="en-GB" sz="2400">
                <a:solidFill>
                  <a:schemeClr val="dk1"/>
                </a:solidFill>
                <a:latin typeface="Century Gothic"/>
                <a:ea typeface="Arial"/>
                <a:cs typeface="Arial"/>
                <a:sym typeface="Century Gothic"/>
              </a:rPr>
              <a:t> previous work.</a:t>
            </a:r>
          </a:p>
          <a:p>
            <a:pPr marL="457200" marR="0" lvl="0" indent="-457200" algn="l" rtl="0">
              <a:lnSpc>
                <a:spcPct val="100000"/>
              </a:lnSpc>
              <a:spcBef>
                <a:spcPts val="0"/>
              </a:spcBef>
              <a:spcAft>
                <a:spcPts val="0"/>
              </a:spcAft>
              <a:buClr>
                <a:schemeClr val="dk1"/>
              </a:buClr>
              <a:buSzPts val="2400"/>
              <a:buFont typeface="Arial"/>
              <a:buChar char="•"/>
            </a:pPr>
            <a:endParaRPr sz="1400" b="0" i="0" u="none" strike="noStrike" cap="none">
              <a:solidFill>
                <a:srgbClr val="000000"/>
              </a:solidFill>
              <a:latin typeface="Arial"/>
              <a:ea typeface="Arial"/>
              <a:cs typeface="Arial"/>
              <a:sym typeface="Arial"/>
            </a:endParaRPr>
          </a:p>
        </p:txBody>
      </p:sp>
      <p:sp>
        <p:nvSpPr>
          <p:cNvPr id="2" name="Title 1">
            <a:extLst>
              <a:ext uri="{FF2B5EF4-FFF2-40B4-BE49-F238E27FC236}">
                <a16:creationId xmlns:a16="http://schemas.microsoft.com/office/drawing/2014/main" id="{6C92CDF9-9E9C-714B-9C6F-2DE6F9E48CAE}"/>
              </a:ext>
            </a:extLst>
          </p:cNvPr>
          <p:cNvSpPr>
            <a:spLocks noGrp="1"/>
          </p:cNvSpPr>
          <p:nvPr>
            <p:ph type="title"/>
          </p:nvPr>
        </p:nvSpPr>
        <p:spPr/>
        <p:txBody>
          <a:bodyPr>
            <a:normAutofit/>
          </a:bodyPr>
          <a:lstStyle/>
          <a:p>
            <a:r>
              <a:rPr lang="en-GB" sz="2800">
                <a:solidFill>
                  <a:schemeClr val="dk1"/>
                </a:solidFill>
                <a:latin typeface="Century Gothic"/>
                <a:ea typeface="Century Gothic"/>
                <a:cs typeface="Century Gothic"/>
                <a:sym typeface="Century Gothic"/>
              </a:rPr>
              <a:t>This is the fix-it portion of the lesson</a:t>
            </a:r>
            <a:endParaRPr lang="en-US"/>
          </a:p>
        </p:txBody>
      </p:sp>
      <p:pic>
        <p:nvPicPr>
          <p:cNvPr id="5" name="Picture 4" descr="Text, letter&#10;&#10;Description automatically generated">
            <a:extLst>
              <a:ext uri="{FF2B5EF4-FFF2-40B4-BE49-F238E27FC236}">
                <a16:creationId xmlns:a16="http://schemas.microsoft.com/office/drawing/2014/main" id="{358CD6B4-D3F6-3549-BD07-00F0F60185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24657" y="4283241"/>
            <a:ext cx="4333153" cy="2437398"/>
          </a:xfrm>
          <a:prstGeom prst="rect">
            <a:avLst/>
          </a:prstGeom>
          <a:ln>
            <a:solidFill>
              <a:schemeClr val="tx1"/>
            </a:solidFill>
          </a:ln>
        </p:spPr>
      </p:pic>
    </p:spTree>
    <p:extLst>
      <p:ext uri="{BB962C8B-B14F-4D97-AF65-F5344CB8AC3E}">
        <p14:creationId xmlns:p14="http://schemas.microsoft.com/office/powerpoint/2010/main" val="8108047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Straight Connector 11">
            <a:extLst>
              <a:ext uri="{FF2B5EF4-FFF2-40B4-BE49-F238E27FC236}">
                <a16:creationId xmlns:a16="http://schemas.microsoft.com/office/drawing/2014/main" id="{46BD157F-E8B6-DC41-8691-9DDC89AE11D2}"/>
              </a:ext>
            </a:extLst>
          </p:cNvPr>
          <p:cNvCxnSpPr/>
          <p:nvPr/>
        </p:nvCxnSpPr>
        <p:spPr>
          <a:xfrm>
            <a:off x="5035138" y="391886"/>
            <a:ext cx="0" cy="589016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F45A9997-87B1-6742-9887-593DF6CB8576}"/>
              </a:ext>
            </a:extLst>
          </p:cNvPr>
          <p:cNvCxnSpPr>
            <a:cxnSpLocks/>
          </p:cNvCxnSpPr>
          <p:nvPr/>
        </p:nvCxnSpPr>
        <p:spPr>
          <a:xfrm flipH="1">
            <a:off x="1114302" y="3204359"/>
            <a:ext cx="9834747"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CEA10662-A2CB-2949-99C8-B5D4C76B99E9}"/>
              </a:ext>
            </a:extLst>
          </p:cNvPr>
          <p:cNvSpPr txBox="1"/>
          <p:nvPr/>
        </p:nvSpPr>
        <p:spPr>
          <a:xfrm>
            <a:off x="1690045" y="2556100"/>
            <a:ext cx="7009249" cy="1138773"/>
          </a:xfrm>
          <a:prstGeom prst="rect">
            <a:avLst/>
          </a:prstGeom>
          <a:solidFill>
            <a:schemeClr val="bg1"/>
          </a:solidFill>
        </p:spPr>
        <p:txBody>
          <a:bodyPr wrap="square" rtlCol="0">
            <a:spAutoFit/>
          </a:bodyPr>
          <a:lstStyle/>
          <a:p>
            <a:pPr algn="ctr"/>
            <a:r>
              <a:rPr lang="en-GB" sz="2800" b="1">
                <a:latin typeface="Century Gothic" panose="020B0502020202020204" pitchFamily="34" charset="0"/>
              </a:rPr>
              <a:t>Culture</a:t>
            </a:r>
          </a:p>
          <a:p>
            <a:pPr algn="ctr"/>
            <a:r>
              <a:rPr lang="en-GB" sz="2000" b="1">
                <a:latin typeface="Century Gothic" panose="020B0502020202020204" pitchFamily="34" charset="0"/>
              </a:rPr>
              <a:t>‘</a:t>
            </a:r>
            <a:r>
              <a:rPr lang="en-GB" b="1">
                <a:latin typeface="Century Gothic" panose="020B0502020202020204" pitchFamily="34" charset="0"/>
              </a:rPr>
              <a:t>Understanding languages and other cultures builds bridges’.</a:t>
            </a:r>
          </a:p>
          <a:p>
            <a:pPr algn="r"/>
            <a:r>
              <a:rPr lang="en-GB" sz="2000" b="1">
                <a:latin typeface="Century Gothic" panose="020B0502020202020204" pitchFamily="34" charset="0"/>
              </a:rPr>
              <a:t>Suzy Kassem</a:t>
            </a:r>
            <a:endParaRPr lang="en-GB" sz="2000" b="1" i="1">
              <a:latin typeface="Century Gothic" panose="020B0502020202020204" pitchFamily="34" charset="0"/>
            </a:endParaRPr>
          </a:p>
        </p:txBody>
      </p:sp>
      <p:sp>
        <p:nvSpPr>
          <p:cNvPr id="17" name="TextBox 16">
            <a:extLst>
              <a:ext uri="{FF2B5EF4-FFF2-40B4-BE49-F238E27FC236}">
                <a16:creationId xmlns:a16="http://schemas.microsoft.com/office/drawing/2014/main" id="{251D045F-2B16-0E48-AB1B-D006E280EC34}"/>
              </a:ext>
            </a:extLst>
          </p:cNvPr>
          <p:cNvSpPr txBox="1"/>
          <p:nvPr/>
        </p:nvSpPr>
        <p:spPr>
          <a:xfrm>
            <a:off x="460853" y="3908915"/>
            <a:ext cx="3990109" cy="646331"/>
          </a:xfrm>
          <a:prstGeom prst="rect">
            <a:avLst/>
          </a:prstGeom>
          <a:noFill/>
        </p:spPr>
        <p:txBody>
          <a:bodyPr wrap="square" rtlCol="0">
            <a:spAutoFit/>
          </a:bodyPr>
          <a:lstStyle/>
          <a:p>
            <a:r>
              <a:rPr lang="en-GB" b="1">
                <a:latin typeface="Century Gothic" panose="020B0502020202020204" pitchFamily="34" charset="0"/>
              </a:rPr>
              <a:t>Synonyms</a:t>
            </a:r>
          </a:p>
          <a:p>
            <a:endParaRPr lang="en-GB" b="1">
              <a:latin typeface="Century Gothic" panose="020B0502020202020204" pitchFamily="34" charset="0"/>
            </a:endParaRPr>
          </a:p>
        </p:txBody>
      </p:sp>
      <p:sp>
        <p:nvSpPr>
          <p:cNvPr id="19" name="TextBox 18">
            <a:extLst>
              <a:ext uri="{FF2B5EF4-FFF2-40B4-BE49-F238E27FC236}">
                <a16:creationId xmlns:a16="http://schemas.microsoft.com/office/drawing/2014/main" id="{5044E2FA-D81A-9B46-A0CA-21B1F3E9090B}"/>
              </a:ext>
            </a:extLst>
          </p:cNvPr>
          <p:cNvSpPr txBox="1"/>
          <p:nvPr/>
        </p:nvSpPr>
        <p:spPr>
          <a:xfrm>
            <a:off x="320633" y="391886"/>
            <a:ext cx="3990109" cy="646331"/>
          </a:xfrm>
          <a:prstGeom prst="rect">
            <a:avLst/>
          </a:prstGeom>
          <a:noFill/>
        </p:spPr>
        <p:txBody>
          <a:bodyPr wrap="square" rtlCol="0">
            <a:spAutoFit/>
          </a:bodyPr>
          <a:lstStyle/>
          <a:p>
            <a:r>
              <a:rPr lang="en-GB" b="1">
                <a:latin typeface="Century Gothic" panose="020B0502020202020204" pitchFamily="34" charset="0"/>
              </a:rPr>
              <a:t>General Definition</a:t>
            </a:r>
          </a:p>
          <a:p>
            <a:endParaRPr lang="en-GB" b="1">
              <a:latin typeface="Century Gothic" panose="020B0502020202020204" pitchFamily="34" charset="0"/>
            </a:endParaRPr>
          </a:p>
        </p:txBody>
      </p:sp>
      <p:sp>
        <p:nvSpPr>
          <p:cNvPr id="21" name="TextBox 20">
            <a:extLst>
              <a:ext uri="{FF2B5EF4-FFF2-40B4-BE49-F238E27FC236}">
                <a16:creationId xmlns:a16="http://schemas.microsoft.com/office/drawing/2014/main" id="{45972F47-3FE7-A04A-A089-766B187076A5}"/>
              </a:ext>
            </a:extLst>
          </p:cNvPr>
          <p:cNvSpPr txBox="1"/>
          <p:nvPr/>
        </p:nvSpPr>
        <p:spPr>
          <a:xfrm>
            <a:off x="5353792" y="391885"/>
            <a:ext cx="3990109" cy="646331"/>
          </a:xfrm>
          <a:prstGeom prst="rect">
            <a:avLst/>
          </a:prstGeom>
          <a:noFill/>
        </p:spPr>
        <p:txBody>
          <a:bodyPr wrap="square" rtlCol="0">
            <a:spAutoFit/>
          </a:bodyPr>
          <a:lstStyle/>
          <a:p>
            <a:r>
              <a:rPr lang="en-GB" b="1">
                <a:latin typeface="Century Gothic" panose="020B0502020202020204" pitchFamily="34" charset="0"/>
              </a:rPr>
              <a:t>Scientific Definition</a:t>
            </a:r>
          </a:p>
          <a:p>
            <a:endParaRPr lang="en-GB" b="1">
              <a:latin typeface="Century Gothic" panose="020B0502020202020204" pitchFamily="34" charset="0"/>
            </a:endParaRPr>
          </a:p>
        </p:txBody>
      </p:sp>
      <p:sp>
        <p:nvSpPr>
          <p:cNvPr id="22" name="TextBox 21">
            <a:extLst>
              <a:ext uri="{FF2B5EF4-FFF2-40B4-BE49-F238E27FC236}">
                <a16:creationId xmlns:a16="http://schemas.microsoft.com/office/drawing/2014/main" id="{80CFAA78-B3D0-5F45-818D-F13AE3A6FDB2}"/>
              </a:ext>
            </a:extLst>
          </p:cNvPr>
          <p:cNvSpPr txBox="1"/>
          <p:nvPr/>
        </p:nvSpPr>
        <p:spPr>
          <a:xfrm>
            <a:off x="5334827" y="3922088"/>
            <a:ext cx="3990109" cy="646331"/>
          </a:xfrm>
          <a:prstGeom prst="rect">
            <a:avLst/>
          </a:prstGeom>
          <a:noFill/>
        </p:spPr>
        <p:txBody>
          <a:bodyPr wrap="square" rtlCol="0">
            <a:spAutoFit/>
          </a:bodyPr>
          <a:lstStyle/>
          <a:p>
            <a:r>
              <a:rPr lang="en-GB" b="1">
                <a:latin typeface="Century Gothic" panose="020B0502020202020204" pitchFamily="34" charset="0"/>
              </a:rPr>
              <a:t>General Examples</a:t>
            </a:r>
          </a:p>
          <a:p>
            <a:endParaRPr lang="en-GB" b="1">
              <a:latin typeface="Century Gothic" panose="020B0502020202020204" pitchFamily="34" charset="0"/>
            </a:endParaRPr>
          </a:p>
        </p:txBody>
      </p:sp>
      <p:sp>
        <p:nvSpPr>
          <p:cNvPr id="23" name="TextBox 22">
            <a:extLst>
              <a:ext uri="{FF2B5EF4-FFF2-40B4-BE49-F238E27FC236}">
                <a16:creationId xmlns:a16="http://schemas.microsoft.com/office/drawing/2014/main" id="{E0FB335A-AC86-2D4A-B4C3-5EA82830CD83}"/>
              </a:ext>
            </a:extLst>
          </p:cNvPr>
          <p:cNvSpPr txBox="1"/>
          <p:nvPr/>
        </p:nvSpPr>
        <p:spPr>
          <a:xfrm>
            <a:off x="5345382" y="4198754"/>
            <a:ext cx="6269102" cy="923330"/>
          </a:xfrm>
          <a:prstGeom prst="rect">
            <a:avLst/>
          </a:prstGeom>
          <a:noFill/>
        </p:spPr>
        <p:txBody>
          <a:bodyPr wrap="square" rtlCol="0">
            <a:spAutoFit/>
          </a:bodyPr>
          <a:lstStyle/>
          <a:p>
            <a:r>
              <a:rPr lang="en-GB">
                <a:latin typeface="Century Gothic" panose="020B0502020202020204" pitchFamily="34" charset="0"/>
              </a:rPr>
              <a:t>Social media has become a big part of popular culture.</a:t>
            </a:r>
          </a:p>
          <a:p>
            <a:r>
              <a:rPr lang="en-GB">
                <a:latin typeface="Century Gothic" panose="020B0502020202020204" pitchFamily="34" charset="0"/>
              </a:rPr>
              <a:t>People can visit places to learn about other cultures. </a:t>
            </a:r>
          </a:p>
        </p:txBody>
      </p:sp>
      <p:sp>
        <p:nvSpPr>
          <p:cNvPr id="24" name="TextBox 23">
            <a:extLst>
              <a:ext uri="{FF2B5EF4-FFF2-40B4-BE49-F238E27FC236}">
                <a16:creationId xmlns:a16="http://schemas.microsoft.com/office/drawing/2014/main" id="{2D45D6EA-DC71-B84D-AE25-958B1A88E756}"/>
              </a:ext>
            </a:extLst>
          </p:cNvPr>
          <p:cNvSpPr txBox="1"/>
          <p:nvPr/>
        </p:nvSpPr>
        <p:spPr>
          <a:xfrm>
            <a:off x="5375568" y="5354809"/>
            <a:ext cx="3990109" cy="646331"/>
          </a:xfrm>
          <a:prstGeom prst="rect">
            <a:avLst/>
          </a:prstGeom>
          <a:noFill/>
        </p:spPr>
        <p:txBody>
          <a:bodyPr wrap="square" rtlCol="0">
            <a:spAutoFit/>
          </a:bodyPr>
          <a:lstStyle/>
          <a:p>
            <a:r>
              <a:rPr lang="en-GB" b="1">
                <a:latin typeface="Century Gothic" panose="020B0502020202020204" pitchFamily="34" charset="0"/>
              </a:rPr>
              <a:t>Scientific Examples</a:t>
            </a:r>
          </a:p>
          <a:p>
            <a:endParaRPr lang="en-GB" b="1">
              <a:latin typeface="Century Gothic" panose="020B0502020202020204" pitchFamily="34" charset="0"/>
            </a:endParaRPr>
          </a:p>
        </p:txBody>
      </p:sp>
      <p:sp>
        <p:nvSpPr>
          <p:cNvPr id="25" name="TextBox 24">
            <a:extLst>
              <a:ext uri="{FF2B5EF4-FFF2-40B4-BE49-F238E27FC236}">
                <a16:creationId xmlns:a16="http://schemas.microsoft.com/office/drawing/2014/main" id="{DED1BF91-2165-1C43-B213-B24851CCA444}"/>
              </a:ext>
            </a:extLst>
          </p:cNvPr>
          <p:cNvSpPr txBox="1"/>
          <p:nvPr/>
        </p:nvSpPr>
        <p:spPr>
          <a:xfrm>
            <a:off x="320632" y="777754"/>
            <a:ext cx="4638669" cy="2031325"/>
          </a:xfrm>
          <a:prstGeom prst="rect">
            <a:avLst/>
          </a:prstGeom>
          <a:noFill/>
        </p:spPr>
        <p:txBody>
          <a:bodyPr wrap="square" rtlCol="0">
            <a:spAutoFit/>
          </a:bodyPr>
          <a:lstStyle/>
          <a:p>
            <a:r>
              <a:rPr lang="en-GB">
                <a:latin typeface="Century Gothic" panose="020B0502020202020204" pitchFamily="34" charset="0"/>
              </a:rPr>
              <a:t>Noun: </a:t>
            </a:r>
          </a:p>
          <a:p>
            <a:pPr marL="285750" indent="-285750">
              <a:buFont typeface="Arial" panose="020B0604020202020204" pitchFamily="34" charset="0"/>
              <a:buChar char="•"/>
            </a:pPr>
            <a:r>
              <a:rPr lang="en-GB">
                <a:latin typeface="Century Gothic" panose="020B0502020202020204" pitchFamily="34" charset="0"/>
              </a:rPr>
              <a:t>The ideas, customs and social behaviours of a group or society.</a:t>
            </a:r>
          </a:p>
          <a:p>
            <a:pPr marL="285750" indent="-285750">
              <a:buFont typeface="Arial" panose="020B0604020202020204" pitchFamily="34" charset="0"/>
              <a:buChar char="•"/>
            </a:pPr>
            <a:r>
              <a:rPr lang="en-GB">
                <a:latin typeface="Century Gothic" panose="020B0502020202020204" pitchFamily="34" charset="0"/>
              </a:rPr>
              <a:t>The arts </a:t>
            </a:r>
          </a:p>
          <a:p>
            <a:r>
              <a:rPr lang="en-GB">
                <a:latin typeface="Century Gothic" panose="020B0502020202020204" pitchFamily="34" charset="0"/>
              </a:rPr>
              <a:t>From the Latin </a:t>
            </a:r>
            <a:r>
              <a:rPr lang="en-GB" i="1" err="1">
                <a:latin typeface="Century Gothic" panose="020B0502020202020204" pitchFamily="34" charset="0"/>
              </a:rPr>
              <a:t>cultura</a:t>
            </a:r>
            <a:endParaRPr lang="en-GB">
              <a:latin typeface="Century Gothic" panose="020B0502020202020204" pitchFamily="34" charset="0"/>
            </a:endParaRPr>
          </a:p>
          <a:p>
            <a:endParaRPr lang="en-GB">
              <a:latin typeface="Century Gothic" panose="020B0502020202020204" pitchFamily="34" charset="0"/>
            </a:endParaRPr>
          </a:p>
          <a:p>
            <a:endParaRPr lang="en-GB">
              <a:latin typeface="Century Gothic" panose="020B0502020202020204" pitchFamily="34" charset="0"/>
            </a:endParaRPr>
          </a:p>
        </p:txBody>
      </p:sp>
      <p:sp>
        <p:nvSpPr>
          <p:cNvPr id="26" name="Rectangle 25">
            <a:extLst>
              <a:ext uri="{FF2B5EF4-FFF2-40B4-BE49-F238E27FC236}">
                <a16:creationId xmlns:a16="http://schemas.microsoft.com/office/drawing/2014/main" id="{D2BE751C-92E5-004D-AF0A-57DD9B822DA5}"/>
              </a:ext>
            </a:extLst>
          </p:cNvPr>
          <p:cNvSpPr/>
          <p:nvPr/>
        </p:nvSpPr>
        <p:spPr>
          <a:xfrm>
            <a:off x="5353790" y="744140"/>
            <a:ext cx="5876181" cy="646331"/>
          </a:xfrm>
          <a:prstGeom prst="rect">
            <a:avLst/>
          </a:prstGeom>
        </p:spPr>
        <p:txBody>
          <a:bodyPr wrap="square">
            <a:spAutoFit/>
          </a:bodyPr>
          <a:lstStyle/>
          <a:p>
            <a:r>
              <a:rPr lang="en-GB">
                <a:latin typeface="Century Gothic" panose="020B0502020202020204" pitchFamily="34" charset="0"/>
              </a:rPr>
              <a:t>The growing of microorganisms (such as bacteria) for scientific study. </a:t>
            </a:r>
          </a:p>
        </p:txBody>
      </p:sp>
      <p:sp>
        <p:nvSpPr>
          <p:cNvPr id="27" name="TextBox 26">
            <a:extLst>
              <a:ext uri="{FF2B5EF4-FFF2-40B4-BE49-F238E27FC236}">
                <a16:creationId xmlns:a16="http://schemas.microsoft.com/office/drawing/2014/main" id="{A6C2F9B3-74F4-8441-AB31-934218BA1EC2}"/>
              </a:ext>
            </a:extLst>
          </p:cNvPr>
          <p:cNvSpPr txBox="1"/>
          <p:nvPr/>
        </p:nvSpPr>
        <p:spPr>
          <a:xfrm>
            <a:off x="422805" y="4347076"/>
            <a:ext cx="2033102" cy="923330"/>
          </a:xfrm>
          <a:prstGeom prst="rect">
            <a:avLst/>
          </a:prstGeom>
          <a:noFill/>
        </p:spPr>
        <p:txBody>
          <a:bodyPr wrap="square" rtlCol="0">
            <a:spAutoFit/>
          </a:bodyPr>
          <a:lstStyle/>
          <a:p>
            <a:r>
              <a:rPr lang="en-GB">
                <a:latin typeface="Century Gothic" panose="020B0502020202020204" pitchFamily="34" charset="0"/>
              </a:rPr>
              <a:t>Traditions</a:t>
            </a:r>
          </a:p>
          <a:p>
            <a:r>
              <a:rPr lang="en-GB">
                <a:latin typeface="Century Gothic" panose="020B0502020202020204" pitchFamily="34" charset="0"/>
              </a:rPr>
              <a:t>Customs</a:t>
            </a:r>
          </a:p>
          <a:p>
            <a:r>
              <a:rPr lang="en-GB">
                <a:latin typeface="Century Gothic" panose="020B0502020202020204" pitchFamily="34" charset="0"/>
              </a:rPr>
              <a:t>The arts</a:t>
            </a:r>
          </a:p>
        </p:txBody>
      </p:sp>
      <p:sp>
        <p:nvSpPr>
          <p:cNvPr id="29" name="TextBox 28">
            <a:extLst>
              <a:ext uri="{FF2B5EF4-FFF2-40B4-BE49-F238E27FC236}">
                <a16:creationId xmlns:a16="http://schemas.microsoft.com/office/drawing/2014/main" id="{00B97CED-7DA3-0A40-A493-6345F9AA306C}"/>
              </a:ext>
            </a:extLst>
          </p:cNvPr>
          <p:cNvSpPr txBox="1"/>
          <p:nvPr/>
        </p:nvSpPr>
        <p:spPr>
          <a:xfrm>
            <a:off x="5375569" y="5715249"/>
            <a:ext cx="4811168" cy="646331"/>
          </a:xfrm>
          <a:prstGeom prst="rect">
            <a:avLst/>
          </a:prstGeom>
          <a:noFill/>
        </p:spPr>
        <p:txBody>
          <a:bodyPr wrap="square" rtlCol="0">
            <a:spAutoFit/>
          </a:bodyPr>
          <a:lstStyle/>
          <a:p>
            <a:r>
              <a:rPr lang="en-GB">
                <a:latin typeface="Century Gothic" panose="020B0502020202020204" pitchFamily="34" charset="0"/>
              </a:rPr>
              <a:t>We can grow a culture of mould on a piece of bread.</a:t>
            </a:r>
          </a:p>
        </p:txBody>
      </p:sp>
      <p:pic>
        <p:nvPicPr>
          <p:cNvPr id="18" name="Picture 17">
            <a:extLst>
              <a:ext uri="{FF2B5EF4-FFF2-40B4-BE49-F238E27FC236}">
                <a16:creationId xmlns:a16="http://schemas.microsoft.com/office/drawing/2014/main" id="{848BE7FB-A21F-3D43-886F-9C174C41C5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29722" y="5061871"/>
            <a:ext cx="2021633" cy="2021633"/>
          </a:xfrm>
          <a:prstGeom prst="rect">
            <a:avLst/>
          </a:prstGeom>
        </p:spPr>
      </p:pic>
    </p:spTree>
    <p:extLst>
      <p:ext uri="{BB962C8B-B14F-4D97-AF65-F5344CB8AC3E}">
        <p14:creationId xmlns:p14="http://schemas.microsoft.com/office/powerpoint/2010/main" val="462219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500"/>
                                        <p:tgtEl>
                                          <p:spTgt spid="2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fade">
                                      <p:cBhvr>
                                        <p:cTn id="16" dur="500"/>
                                        <p:tgtEl>
                                          <p:spTgt spid="23"/>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4"/>
                                        </p:tgtEl>
                                        <p:attrNameLst>
                                          <p:attrName>style.visibility</p:attrName>
                                        </p:attrNameLst>
                                      </p:cBhvr>
                                      <p:to>
                                        <p:strVal val="visible"/>
                                      </p:to>
                                    </p:set>
                                    <p:animEffect transition="in" filter="fade">
                                      <p:cBhvr>
                                        <p:cTn id="21" dur="500"/>
                                        <p:tgtEl>
                                          <p:spTgt spid="24"/>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9"/>
                                        </p:tgtEl>
                                        <p:attrNameLst>
                                          <p:attrName>style.visibility</p:attrName>
                                        </p:attrNameLst>
                                      </p:cBhvr>
                                      <p:to>
                                        <p:strVal val="visible"/>
                                      </p:to>
                                    </p:set>
                                    <p:animEffect transition="in" filter="fade">
                                      <p:cBhvr>
                                        <p:cTn id="24" dur="500"/>
                                        <p:tgtEl>
                                          <p:spTgt spid="29"/>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1"/>
                                        </p:tgtEl>
                                        <p:attrNameLst>
                                          <p:attrName>style.visibility</p:attrName>
                                        </p:attrNameLst>
                                      </p:cBhvr>
                                      <p:to>
                                        <p:strVal val="visible"/>
                                      </p:to>
                                    </p:set>
                                    <p:animEffect transition="in" filter="fade">
                                      <p:cBhvr>
                                        <p:cTn id="29" dur="500"/>
                                        <p:tgtEl>
                                          <p:spTgt spid="21"/>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6"/>
                                        </p:tgtEl>
                                        <p:attrNameLst>
                                          <p:attrName>style.visibility</p:attrName>
                                        </p:attrNameLst>
                                      </p:cBhvr>
                                      <p:to>
                                        <p:strVal val="visible"/>
                                      </p:to>
                                    </p:set>
                                    <p:animEffect transition="in" filter="fade">
                                      <p:cBhvr>
                                        <p:cTn id="32" dur="500"/>
                                        <p:tgtEl>
                                          <p:spTgt spid="26"/>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7"/>
                                        </p:tgtEl>
                                        <p:attrNameLst>
                                          <p:attrName>style.visibility</p:attrName>
                                        </p:attrNameLst>
                                      </p:cBhvr>
                                      <p:to>
                                        <p:strVal val="visible"/>
                                      </p:to>
                                    </p:set>
                                    <p:animEffect transition="in" filter="fade">
                                      <p:cBhvr>
                                        <p:cTn id="35" dur="500"/>
                                        <p:tgtEl>
                                          <p:spTgt spid="17"/>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7"/>
                                        </p:tgtEl>
                                        <p:attrNameLst>
                                          <p:attrName>style.visibility</p:attrName>
                                        </p:attrNameLst>
                                      </p:cBhvr>
                                      <p:to>
                                        <p:strVal val="visible"/>
                                      </p:to>
                                    </p:set>
                                    <p:animEffect transition="in" filter="fade">
                                      <p:cBhvr>
                                        <p:cTn id="38"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9" grpId="0"/>
      <p:bldP spid="21" grpId="0"/>
      <p:bldP spid="22" grpId="0"/>
      <p:bldP spid="23" grpId="0"/>
      <p:bldP spid="24" grpId="0"/>
      <p:bldP spid="25" grpId="0"/>
      <p:bldP spid="26" grpId="0"/>
      <p:bldP spid="27" grpId="0"/>
      <p:bldP spid="2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2B0A0BB-E1B0-7240-89EE-FD565B8E85D6}"/>
              </a:ext>
            </a:extLst>
          </p:cNvPr>
          <p:cNvSpPr>
            <a:spLocks noGrp="1"/>
          </p:cNvSpPr>
          <p:nvPr>
            <p:ph type="title"/>
          </p:nvPr>
        </p:nvSpPr>
        <p:spPr/>
        <p:txBody>
          <a:bodyPr>
            <a:normAutofit/>
          </a:bodyPr>
          <a:lstStyle/>
          <a:p>
            <a:r>
              <a:rPr lang="en-GB">
                <a:latin typeface="Century Gothic" panose="020B0502020202020204" pitchFamily="34" charset="0"/>
              </a:rPr>
              <a:t>Aseptic Technique</a:t>
            </a:r>
          </a:p>
        </p:txBody>
      </p:sp>
      <p:sp>
        <p:nvSpPr>
          <p:cNvPr id="21" name="TextBox 20">
            <a:extLst>
              <a:ext uri="{FF2B5EF4-FFF2-40B4-BE49-F238E27FC236}">
                <a16:creationId xmlns:a16="http://schemas.microsoft.com/office/drawing/2014/main" id="{43E3846C-229F-3841-8E97-9C15D333A0D9}"/>
              </a:ext>
            </a:extLst>
          </p:cNvPr>
          <p:cNvSpPr txBox="1"/>
          <p:nvPr/>
        </p:nvSpPr>
        <p:spPr>
          <a:xfrm>
            <a:off x="554789" y="870839"/>
            <a:ext cx="6479764" cy="4062651"/>
          </a:xfrm>
          <a:prstGeom prst="rect">
            <a:avLst/>
          </a:prstGeom>
          <a:noFill/>
        </p:spPr>
        <p:txBody>
          <a:bodyPr wrap="square" lIns="0" tIns="0" rIns="0" bIns="0" rtlCol="0">
            <a:spAutoFit/>
          </a:bodyPr>
          <a:lstStyle/>
          <a:p>
            <a:endParaRPr lang="en-GB" sz="2400" dirty="0">
              <a:latin typeface="Century Gothic" panose="020B0502020202020204" pitchFamily="34" charset="0"/>
            </a:endParaRPr>
          </a:p>
          <a:p>
            <a:r>
              <a:rPr lang="en-GB" sz="2400" dirty="0">
                <a:latin typeface="Century Gothic" panose="020B0502020202020204" pitchFamily="34" charset="0"/>
              </a:rPr>
              <a:t>Petri dishes are often used to produce cultures of </a:t>
            </a:r>
            <a:r>
              <a:rPr lang="en-GB" sz="2400" b="1" dirty="0">
                <a:latin typeface="Century Gothic" panose="020B0502020202020204" pitchFamily="34" charset="0"/>
              </a:rPr>
              <a:t>bacteria</a:t>
            </a:r>
            <a:r>
              <a:rPr lang="en-GB" sz="2400" dirty="0">
                <a:latin typeface="Century Gothic" panose="020B0502020202020204" pitchFamily="34" charset="0"/>
              </a:rPr>
              <a:t> and other microorganisms</a:t>
            </a:r>
          </a:p>
          <a:p>
            <a:endParaRPr lang="en-GB" sz="2400" dirty="0">
              <a:latin typeface="Century Gothic" panose="020B0502020202020204" pitchFamily="34" charset="0"/>
            </a:endParaRPr>
          </a:p>
          <a:p>
            <a:r>
              <a:rPr lang="en-GB" sz="2400" dirty="0">
                <a:latin typeface="Century Gothic" panose="020B0502020202020204" pitchFamily="34" charset="0"/>
              </a:rPr>
              <a:t>The </a:t>
            </a:r>
            <a:r>
              <a:rPr lang="en-GB" sz="2400" b="1" dirty="0">
                <a:latin typeface="Century Gothic" panose="020B0502020202020204" pitchFamily="34" charset="0"/>
              </a:rPr>
              <a:t>aseptic technique </a:t>
            </a:r>
            <a:r>
              <a:rPr lang="en-GB" sz="2400" dirty="0">
                <a:latin typeface="Century Gothic" panose="020B0502020202020204" pitchFamily="34" charset="0"/>
              </a:rPr>
              <a:t>must be used to prepare these cultures</a:t>
            </a:r>
          </a:p>
          <a:p>
            <a:endParaRPr lang="en-GB" sz="2400" dirty="0">
              <a:latin typeface="Century Gothic" panose="020B0502020202020204" pitchFamily="34" charset="0"/>
            </a:endParaRPr>
          </a:p>
          <a:p>
            <a:r>
              <a:rPr lang="en-GB" sz="2400" dirty="0">
                <a:latin typeface="Century Gothic" panose="020B0502020202020204" pitchFamily="34" charset="0"/>
              </a:rPr>
              <a:t>This method ensures that the equipment is not </a:t>
            </a:r>
            <a:r>
              <a:rPr lang="en-GB" sz="2400" b="1" dirty="0">
                <a:latin typeface="Century Gothic" panose="020B0502020202020204" pitchFamily="34" charset="0"/>
              </a:rPr>
              <a:t>contaminated</a:t>
            </a:r>
            <a:r>
              <a:rPr lang="en-GB" sz="2400" dirty="0">
                <a:latin typeface="Century Gothic" panose="020B0502020202020204" pitchFamily="34" charset="0"/>
              </a:rPr>
              <a:t> and allows one microorganism to be investigated at a time</a:t>
            </a:r>
          </a:p>
        </p:txBody>
      </p:sp>
      <p:pic>
        <p:nvPicPr>
          <p:cNvPr id="5" name="Picture 4" descr="A hand holding a clear glass&#10;&#10;Description automatically generated with low confidence">
            <a:extLst>
              <a:ext uri="{FF2B5EF4-FFF2-40B4-BE49-F238E27FC236}">
                <a16:creationId xmlns:a16="http://schemas.microsoft.com/office/drawing/2014/main" id="{4BFBF04D-81CB-A44F-A786-673DC4932B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14915" y="822144"/>
            <a:ext cx="4045085" cy="4045085"/>
          </a:xfrm>
          <a:prstGeom prst="rect">
            <a:avLst/>
          </a:prstGeom>
        </p:spPr>
      </p:pic>
    </p:spTree>
    <p:extLst>
      <p:ext uri="{BB962C8B-B14F-4D97-AF65-F5344CB8AC3E}">
        <p14:creationId xmlns:p14="http://schemas.microsoft.com/office/powerpoint/2010/main" val="443262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xEl>
                                              <p:pRg st="1" end="1"/>
                                            </p:txEl>
                                          </p:spTgt>
                                        </p:tgtEl>
                                        <p:attrNameLst>
                                          <p:attrName>style.visibility</p:attrName>
                                        </p:attrNameLst>
                                      </p:cBhvr>
                                      <p:to>
                                        <p:strVal val="visible"/>
                                      </p:to>
                                    </p:set>
                                    <p:animEffect transition="in" filter="fade">
                                      <p:cBhvr>
                                        <p:cTn id="7" dur="500"/>
                                        <p:tgtEl>
                                          <p:spTgt spid="21">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1">
                                            <p:txEl>
                                              <p:pRg st="3" end="3"/>
                                            </p:txEl>
                                          </p:spTgt>
                                        </p:tgtEl>
                                        <p:attrNameLst>
                                          <p:attrName>style.visibility</p:attrName>
                                        </p:attrNameLst>
                                      </p:cBhvr>
                                      <p:to>
                                        <p:strVal val="visible"/>
                                      </p:to>
                                    </p:set>
                                    <p:animEffect transition="in" filter="fade">
                                      <p:cBhvr>
                                        <p:cTn id="12" dur="500"/>
                                        <p:tgtEl>
                                          <p:spTgt spid="21">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1">
                                            <p:txEl>
                                              <p:pRg st="5" end="5"/>
                                            </p:txEl>
                                          </p:spTgt>
                                        </p:tgtEl>
                                        <p:attrNameLst>
                                          <p:attrName>style.visibility</p:attrName>
                                        </p:attrNameLst>
                                      </p:cBhvr>
                                      <p:to>
                                        <p:strVal val="visible"/>
                                      </p:to>
                                    </p:set>
                                    <p:animEffect transition="in" filter="fade">
                                      <p:cBhvr>
                                        <p:cTn id="17" dur="500"/>
                                        <p:tgtEl>
                                          <p:spTgt spid="21">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2B0A0BB-E1B0-7240-89EE-FD565B8E85D6}"/>
              </a:ext>
            </a:extLst>
          </p:cNvPr>
          <p:cNvSpPr>
            <a:spLocks noGrp="1"/>
          </p:cNvSpPr>
          <p:nvPr>
            <p:ph type="title"/>
          </p:nvPr>
        </p:nvSpPr>
        <p:spPr/>
        <p:txBody>
          <a:bodyPr>
            <a:normAutofit/>
          </a:bodyPr>
          <a:lstStyle/>
          <a:p>
            <a:r>
              <a:rPr lang="en-GB">
                <a:latin typeface="Century Gothic" panose="020B0502020202020204" pitchFamily="34" charset="0"/>
              </a:rPr>
              <a:t>Aseptic Technique</a:t>
            </a:r>
          </a:p>
        </p:txBody>
      </p:sp>
      <p:sp>
        <p:nvSpPr>
          <p:cNvPr id="21" name="TextBox 20">
            <a:extLst>
              <a:ext uri="{FF2B5EF4-FFF2-40B4-BE49-F238E27FC236}">
                <a16:creationId xmlns:a16="http://schemas.microsoft.com/office/drawing/2014/main" id="{43E3846C-229F-3841-8E97-9C15D333A0D9}"/>
              </a:ext>
            </a:extLst>
          </p:cNvPr>
          <p:cNvSpPr txBox="1"/>
          <p:nvPr/>
        </p:nvSpPr>
        <p:spPr>
          <a:xfrm>
            <a:off x="289745" y="804578"/>
            <a:ext cx="6727677" cy="5539978"/>
          </a:xfrm>
          <a:prstGeom prst="rect">
            <a:avLst/>
          </a:prstGeom>
          <a:noFill/>
        </p:spPr>
        <p:txBody>
          <a:bodyPr wrap="square" lIns="0" tIns="0" rIns="0" bIns="0" rtlCol="0">
            <a:spAutoFit/>
          </a:bodyPr>
          <a:lstStyle/>
          <a:p>
            <a:pPr marL="457200" indent="-457200">
              <a:buFont typeface="+mj-lt"/>
              <a:buAutoNum type="arabicPeriod"/>
            </a:pPr>
            <a:endParaRPr lang="en-GB" sz="2400">
              <a:latin typeface="Century Gothic" panose="020B0502020202020204" pitchFamily="34" charset="0"/>
            </a:endParaRPr>
          </a:p>
          <a:p>
            <a:pPr marL="457200" indent="-457200">
              <a:buFont typeface="+mj-lt"/>
              <a:buAutoNum type="arabicPeriod"/>
            </a:pPr>
            <a:r>
              <a:rPr lang="en-GB" sz="2400">
                <a:latin typeface="Century Gothic" panose="020B0502020202020204" pitchFamily="34" charset="0"/>
              </a:rPr>
              <a:t>Petri dishes and culture media (</a:t>
            </a:r>
            <a:r>
              <a:rPr lang="en-GB" sz="2400" b="1">
                <a:latin typeface="Century Gothic" panose="020B0502020202020204" pitchFamily="34" charset="0"/>
              </a:rPr>
              <a:t>agar</a:t>
            </a:r>
            <a:r>
              <a:rPr lang="en-GB" sz="2400">
                <a:latin typeface="Century Gothic" panose="020B0502020202020204" pitchFamily="34" charset="0"/>
              </a:rPr>
              <a:t>) must be sterilised before use</a:t>
            </a:r>
          </a:p>
          <a:p>
            <a:pPr marL="457200" indent="-457200">
              <a:buFont typeface="+mj-lt"/>
              <a:buAutoNum type="arabicPeriod"/>
            </a:pPr>
            <a:endParaRPr lang="en-GB" sz="2400">
              <a:latin typeface="Century Gothic" panose="020B0502020202020204" pitchFamily="34" charset="0"/>
            </a:endParaRPr>
          </a:p>
          <a:p>
            <a:pPr marL="457200" indent="-457200">
              <a:buFont typeface="+mj-lt"/>
              <a:buAutoNum type="arabicPeriod"/>
            </a:pPr>
            <a:r>
              <a:rPr lang="en-GB" sz="2400">
                <a:latin typeface="Century Gothic" panose="020B0502020202020204" pitchFamily="34" charset="0"/>
              </a:rPr>
              <a:t>Agar in Petri dishes must be set</a:t>
            </a:r>
          </a:p>
          <a:p>
            <a:pPr marL="457200" indent="-457200">
              <a:buFont typeface="+mj-lt"/>
              <a:buAutoNum type="arabicPeriod"/>
            </a:pPr>
            <a:endParaRPr lang="en-GB" sz="2400">
              <a:latin typeface="Century Gothic" panose="020B0502020202020204" pitchFamily="34" charset="0"/>
            </a:endParaRPr>
          </a:p>
          <a:p>
            <a:pPr marL="457200" indent="-457200">
              <a:buFont typeface="+mj-lt"/>
              <a:buAutoNum type="arabicPeriod"/>
            </a:pPr>
            <a:r>
              <a:rPr lang="en-GB" sz="2400">
                <a:latin typeface="Century Gothic" panose="020B0502020202020204" pitchFamily="34" charset="0"/>
              </a:rPr>
              <a:t> </a:t>
            </a:r>
            <a:r>
              <a:rPr lang="en-GB" sz="2400" b="1">
                <a:latin typeface="Century Gothic" panose="020B0502020202020204" pitchFamily="34" charset="0"/>
              </a:rPr>
              <a:t>Inoculating loops </a:t>
            </a:r>
            <a:r>
              <a:rPr lang="en-GB" sz="2400">
                <a:latin typeface="Century Gothic" panose="020B0502020202020204" pitchFamily="34" charset="0"/>
              </a:rPr>
              <a:t>are used to transfer the  bacteria to the agar but must first be sterilised by passing them through a flame</a:t>
            </a:r>
          </a:p>
          <a:p>
            <a:pPr marL="457200" indent="-457200">
              <a:buFont typeface="+mj-lt"/>
              <a:buAutoNum type="arabicPeriod"/>
            </a:pPr>
            <a:endParaRPr lang="en-GB" sz="2400">
              <a:latin typeface="Century Gothic" panose="020B0502020202020204" pitchFamily="34" charset="0"/>
            </a:endParaRPr>
          </a:p>
          <a:p>
            <a:pPr marL="457200" indent="-457200">
              <a:buFont typeface="+mj-lt"/>
              <a:buAutoNum type="arabicPeriod"/>
            </a:pPr>
            <a:r>
              <a:rPr lang="en-GB" sz="2400">
                <a:latin typeface="Century Gothic" panose="020B0502020202020204" pitchFamily="34" charset="0"/>
              </a:rPr>
              <a:t>The lid of the Petri dish should be secured with tape and stored upside down</a:t>
            </a:r>
          </a:p>
          <a:p>
            <a:pPr marL="457200" indent="-457200">
              <a:buFont typeface="+mj-lt"/>
              <a:buAutoNum type="arabicPeriod"/>
            </a:pPr>
            <a:endParaRPr lang="en-GB" sz="2400">
              <a:latin typeface="Century Gothic" panose="020B0502020202020204" pitchFamily="34" charset="0"/>
            </a:endParaRPr>
          </a:p>
          <a:p>
            <a:pPr marL="457200" indent="-457200">
              <a:buFont typeface="+mj-lt"/>
              <a:buAutoNum type="arabicPeriod"/>
            </a:pPr>
            <a:r>
              <a:rPr lang="en-GB" sz="2400">
                <a:latin typeface="Century Gothic" panose="020B0502020202020204" pitchFamily="34" charset="0"/>
              </a:rPr>
              <a:t>In school laboratories the culture should be incubated at 25 °C. </a:t>
            </a:r>
          </a:p>
        </p:txBody>
      </p:sp>
      <p:pic>
        <p:nvPicPr>
          <p:cNvPr id="4" name="Picture 3" descr="A hand holding a clear glass&#10;&#10;Description automatically generated with low confidence">
            <a:extLst>
              <a:ext uri="{FF2B5EF4-FFF2-40B4-BE49-F238E27FC236}">
                <a16:creationId xmlns:a16="http://schemas.microsoft.com/office/drawing/2014/main" id="{27934DED-7F05-9448-880E-4C4565C0BF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14915" y="1406457"/>
            <a:ext cx="4045085" cy="4045085"/>
          </a:xfrm>
          <a:prstGeom prst="rect">
            <a:avLst/>
          </a:prstGeom>
        </p:spPr>
      </p:pic>
    </p:spTree>
    <p:extLst>
      <p:ext uri="{BB962C8B-B14F-4D97-AF65-F5344CB8AC3E}">
        <p14:creationId xmlns:p14="http://schemas.microsoft.com/office/powerpoint/2010/main" val="2270031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xEl>
                                              <p:pRg st="1" end="1"/>
                                            </p:txEl>
                                          </p:spTgt>
                                        </p:tgtEl>
                                        <p:attrNameLst>
                                          <p:attrName>style.visibility</p:attrName>
                                        </p:attrNameLst>
                                      </p:cBhvr>
                                      <p:to>
                                        <p:strVal val="visible"/>
                                      </p:to>
                                    </p:set>
                                    <p:animEffect transition="in" filter="fade">
                                      <p:cBhvr>
                                        <p:cTn id="7" dur="500"/>
                                        <p:tgtEl>
                                          <p:spTgt spid="21">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1">
                                            <p:txEl>
                                              <p:pRg st="3" end="3"/>
                                            </p:txEl>
                                          </p:spTgt>
                                        </p:tgtEl>
                                        <p:attrNameLst>
                                          <p:attrName>style.visibility</p:attrName>
                                        </p:attrNameLst>
                                      </p:cBhvr>
                                      <p:to>
                                        <p:strVal val="visible"/>
                                      </p:to>
                                    </p:set>
                                    <p:animEffect transition="in" filter="fade">
                                      <p:cBhvr>
                                        <p:cTn id="12" dur="500"/>
                                        <p:tgtEl>
                                          <p:spTgt spid="21">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1">
                                            <p:txEl>
                                              <p:pRg st="5" end="5"/>
                                            </p:txEl>
                                          </p:spTgt>
                                        </p:tgtEl>
                                        <p:attrNameLst>
                                          <p:attrName>style.visibility</p:attrName>
                                        </p:attrNameLst>
                                      </p:cBhvr>
                                      <p:to>
                                        <p:strVal val="visible"/>
                                      </p:to>
                                    </p:set>
                                    <p:animEffect transition="in" filter="fade">
                                      <p:cBhvr>
                                        <p:cTn id="17" dur="500"/>
                                        <p:tgtEl>
                                          <p:spTgt spid="21">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1">
                                            <p:txEl>
                                              <p:pRg st="7" end="7"/>
                                            </p:txEl>
                                          </p:spTgt>
                                        </p:tgtEl>
                                        <p:attrNameLst>
                                          <p:attrName>style.visibility</p:attrName>
                                        </p:attrNameLst>
                                      </p:cBhvr>
                                      <p:to>
                                        <p:strVal val="visible"/>
                                      </p:to>
                                    </p:set>
                                    <p:animEffect transition="in" filter="fade">
                                      <p:cBhvr>
                                        <p:cTn id="22" dur="500"/>
                                        <p:tgtEl>
                                          <p:spTgt spid="21">
                                            <p:txEl>
                                              <p:pRg st="7" end="7"/>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1">
                                            <p:txEl>
                                              <p:pRg st="9" end="9"/>
                                            </p:txEl>
                                          </p:spTgt>
                                        </p:tgtEl>
                                        <p:attrNameLst>
                                          <p:attrName>style.visibility</p:attrName>
                                        </p:attrNameLst>
                                      </p:cBhvr>
                                      <p:to>
                                        <p:strVal val="visible"/>
                                      </p:to>
                                    </p:set>
                                    <p:animEffect transition="in" filter="fade">
                                      <p:cBhvr>
                                        <p:cTn id="27" dur="500"/>
                                        <p:tgtEl>
                                          <p:spTgt spid="21">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build="p"/>
    </p:bldLst>
  </p:timing>
</p:sld>
</file>

<file path=ppt/theme/theme1.xml><?xml version="1.0" encoding="utf-8"?>
<a:theme xmlns:a="http://schemas.openxmlformats.org/drawingml/2006/main" name="B2.2.11 Feedback lesson">
  <a:themeElements>
    <a:clrScheme name="Custom 1">
      <a:dk1>
        <a:srgbClr val="000000"/>
      </a:dk1>
      <a:lt1>
        <a:srgbClr val="FFFFFF"/>
      </a:lt1>
      <a:dk2>
        <a:srgbClr val="44546A"/>
      </a:dk2>
      <a:lt2>
        <a:srgbClr val="E7E6E6"/>
      </a:lt2>
      <a:accent1>
        <a:srgbClr val="4472C4"/>
      </a:accent1>
      <a:accent2>
        <a:srgbClr val="232F5D"/>
      </a:accent2>
      <a:accent3>
        <a:srgbClr val="92BFE8"/>
      </a:accent3>
      <a:accent4>
        <a:srgbClr val="FFFFFF"/>
      </a:accent4>
      <a:accent5>
        <a:srgbClr val="FFFFFF"/>
      </a:accent5>
      <a:accent6>
        <a:srgbClr val="FFFFFF"/>
      </a:accent6>
      <a:hlink>
        <a:srgbClr val="FFFFFF"/>
      </a:hlink>
      <a:folHlink>
        <a:srgbClr val="FFFFFF"/>
      </a:folHlink>
    </a:clrScheme>
    <a:fontScheme name="Georgia">
      <a:majorFont>
        <a:latin typeface="Georgia" panose="020405020504050203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eorgia" panose="020405020504050203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e7f29ac3-c74a-46a7-9e80-ec6458dc319f">
      <UserInfo>
        <DisplayName/>
        <AccountId xsi:nil="true"/>
        <AccountType/>
      </UserInfo>
    </SharedWithUsers>
    <TaxCatchAll xmlns="e7f29ac3-c74a-46a7-9e80-ec6458dc319f" xsi:nil="true"/>
    <lcf76f155ced4ddcb4097134ff3c332f xmlns="9dd66dd2-dc2f-4e10-8286-f1da66314693">
      <Terms xmlns="http://schemas.microsoft.com/office/infopath/2007/PartnerControls"/>
    </lcf76f155ced4ddcb4097134ff3c332f>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8AF66D13AF553498AE1339A56520CA0" ma:contentTypeVersion="18" ma:contentTypeDescription="Create a new document." ma:contentTypeScope="" ma:versionID="d55bb3e99807e52e541a5ac04e799d41">
  <xsd:schema xmlns:xsd="http://www.w3.org/2001/XMLSchema" xmlns:xs="http://www.w3.org/2001/XMLSchema" xmlns:p="http://schemas.microsoft.com/office/2006/metadata/properties" xmlns:ns2="9dd66dd2-dc2f-4e10-8286-f1da66314693" xmlns:ns3="e7f29ac3-c74a-46a7-9e80-ec6458dc319f" targetNamespace="http://schemas.microsoft.com/office/2006/metadata/properties" ma:root="true" ma:fieldsID="1ed8d0c46251183f096df21bc4ba3b07" ns2:_="" ns3:_="">
    <xsd:import namespace="9dd66dd2-dc2f-4e10-8286-f1da66314693"/>
    <xsd:import namespace="e7f29ac3-c74a-46a7-9e80-ec6458dc319f"/>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GenerationTime" minOccurs="0"/>
                <xsd:element ref="ns2:MediaServiceEventHashCode" minOccurs="0"/>
                <xsd:element ref="ns2:MediaServiceAutoKeyPoints" minOccurs="0"/>
                <xsd:element ref="ns2:MediaServiceKeyPoints" minOccurs="0"/>
                <xsd:element ref="ns2:MediaServiceOCR" minOccurs="0"/>
                <xsd:element ref="ns3:SharedWithUsers" minOccurs="0"/>
                <xsd:element ref="ns3:SharedWithDetails" minOccurs="0"/>
                <xsd:element ref="ns2:MediaLengthInSeconds" minOccurs="0"/>
                <xsd:element ref="ns2:MediaServiceLocation"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dd66dd2-dc2f-4e10-8286-f1da6631469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ServiceOCR" ma:index="16" nillable="true" ma:displayName="Extracted Text" ma:internalName="MediaServiceOCR" ma:readOnly="true">
      <xsd:simpleType>
        <xsd:restriction base="dms:Note">
          <xsd:maxLength value="255"/>
        </xsd:restriction>
      </xsd:simpleType>
    </xsd:element>
    <xsd:element name="MediaLengthInSeconds" ma:index="19" nillable="true" ma:displayName="Length (seconds)" ma:internalName="MediaLengthInSeconds" ma:readOnly="true">
      <xsd:simpleType>
        <xsd:restriction base="dms:Unknown"/>
      </xsd:simpleType>
    </xsd:element>
    <xsd:element name="MediaServiceLocation" ma:index="20" nillable="true" ma:displayName="Location" ma:internalName="MediaServiceLocation" ma:readOnly="true">
      <xsd:simpleType>
        <xsd:restriction base="dms:Text"/>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9ece25d9-12d7-4481-8120-14121ffe4470"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e7f29ac3-c74a-46a7-9e80-ec6458dc319f"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f78cfd2a-9971-4bc9-959e-69182f1482e7}" ma:internalName="TaxCatchAll" ma:showField="CatchAllData" ma:web="e7f29ac3-c74a-46a7-9e80-ec6458dc319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7893C04-4D1C-415A-A176-3636F02058EA}">
  <ds:schemaRefs>
    <ds:schemaRef ds:uri="http://schemas.openxmlformats.org/package/2006/metadata/core-properties"/>
    <ds:schemaRef ds:uri="http://purl.org/dc/dcmitype/"/>
    <ds:schemaRef ds:uri="http://purl.org/dc/elements/1.1/"/>
    <ds:schemaRef ds:uri="http://www.w3.org/XML/1998/namespace"/>
    <ds:schemaRef ds:uri="9dd66dd2-dc2f-4e10-8286-f1da66314693"/>
    <ds:schemaRef ds:uri="http://schemas.microsoft.com/office/2006/documentManagement/types"/>
    <ds:schemaRef ds:uri="http://schemas.microsoft.com/office/infopath/2007/PartnerControls"/>
    <ds:schemaRef ds:uri="e7f29ac3-c74a-46a7-9e80-ec6458dc319f"/>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3176B5BB-127B-4C9E-9DF0-513163B3445F}">
  <ds:schemaRefs>
    <ds:schemaRef ds:uri="http://schemas.microsoft.com/sharepoint/v3/contenttype/forms"/>
  </ds:schemaRefs>
</ds:datastoreItem>
</file>

<file path=customXml/itemProps3.xml><?xml version="1.0" encoding="utf-8"?>
<ds:datastoreItem xmlns:ds="http://schemas.openxmlformats.org/officeDocument/2006/customXml" ds:itemID="{561EF186-562D-438A-BA49-2FEC480A43F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dd66dd2-dc2f-4e10-8286-f1da66314693"/>
    <ds:schemaRef ds:uri="e7f29ac3-c74a-46a7-9e80-ec6458dc319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13</TotalTime>
  <Words>5113</Words>
  <Application>Microsoft Macintosh PowerPoint</Application>
  <PresentationFormat>Widescreen</PresentationFormat>
  <Paragraphs>425</Paragraphs>
  <Slides>21</Slides>
  <Notes>19</Notes>
  <HiddenSlides>5</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Arial</vt:lpstr>
      <vt:lpstr>Calibri</vt:lpstr>
      <vt:lpstr>Century Gothic</vt:lpstr>
      <vt:lpstr>Georgia</vt:lpstr>
      <vt:lpstr>Wingdings</vt:lpstr>
      <vt:lpstr>B2.2.11 Feedback lesson</vt:lpstr>
      <vt:lpstr>Making this resource work for you</vt:lpstr>
      <vt:lpstr>Practical Activity</vt:lpstr>
      <vt:lpstr>Aseptic Technique</vt:lpstr>
      <vt:lpstr>B3.1.3</vt:lpstr>
      <vt:lpstr>PowerPoint Presentation</vt:lpstr>
      <vt:lpstr>This is the fix-it portion of the lesson</vt:lpstr>
      <vt:lpstr>PowerPoint Presentation</vt:lpstr>
      <vt:lpstr>Aseptic Technique</vt:lpstr>
      <vt:lpstr>Aseptic Technique</vt:lpstr>
      <vt:lpstr>Answer the following questions:</vt:lpstr>
      <vt:lpstr>Think outside the box!</vt:lpstr>
      <vt:lpstr>Drill</vt:lpstr>
      <vt:lpstr>Drill answers</vt:lpstr>
      <vt:lpstr>Practice questions</vt:lpstr>
      <vt:lpstr>I: Explain scientific method</vt:lpstr>
      <vt:lpstr>We: Explain scientific method</vt:lpstr>
      <vt:lpstr>We: Explain scientific method</vt:lpstr>
      <vt:lpstr>Risk Assessment</vt:lpstr>
      <vt:lpstr>Aseptic Technique Practical</vt:lpstr>
      <vt:lpstr>Answer the questions below.</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Making this resource work for you</dc:title>
  <dc:creator>Joanna Scouler</dc:creator>
  <cp:lastModifiedBy>Joanna Scouler</cp:lastModifiedBy>
  <cp:revision>1</cp:revision>
  <dcterms:created xsi:type="dcterms:W3CDTF">2020-07-20T15:05:12Z</dcterms:created>
  <dcterms:modified xsi:type="dcterms:W3CDTF">2024-04-12T10:03:14Z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0x01010078AF66D13AF553498AE1339A56520CA0</vt:lpwstr>
  </property>
  <property fmtid="{D5CDD505-2E9C-101B-9397-08002B2CF9AE}" pid="3" name="Order">
    <vt:r8>76071600</vt:r8>
  </property>
  <property fmtid="{D5CDD505-2E9C-101B-9397-08002B2CF9AE}" pid="4" name="_ExtendedDescription">
    <vt:lpwstr/>
  </property>
  <property fmtid="{D5CDD505-2E9C-101B-9397-08002B2CF9AE}" pid="5" name="_SourceUrl">
    <vt:lpwstr/>
  </property>
  <property fmtid="{D5CDD505-2E9C-101B-9397-08002B2CF9AE}" pid="6" name="_SharedFileIndex">
    <vt:lpwstr/>
  </property>
  <property fmtid="{D5CDD505-2E9C-101B-9397-08002B2CF9AE}" pid="7" name="ComplianceAssetId">
    <vt:lpwstr/>
  </property>
  <property fmtid="{D5CDD505-2E9C-101B-9397-08002B2CF9AE}" pid="8" name="xd_Signature">
    <vt:bool>false</vt:bool>
  </property>
  <property fmtid="{D5CDD505-2E9C-101B-9397-08002B2CF9AE}" pid="9" name="xd_ProgID">
    <vt:lpwstr/>
  </property>
  <property fmtid="{D5CDD505-2E9C-101B-9397-08002B2CF9AE}" pid="10" name="TemplateUrl">
    <vt:lpwstr/>
  </property>
  <property fmtid="{D5CDD505-2E9C-101B-9397-08002B2CF9AE}" pid="11" name="MediaServiceImageTags">
    <vt:lpwstr/>
  </property>
</Properties>
</file>